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04" r:id="rId2"/>
  </p:sldMasterIdLst>
  <p:notesMasterIdLst>
    <p:notesMasterId r:id="rId32"/>
  </p:notesMasterIdLst>
  <p:sldIdLst>
    <p:sldId id="256" r:id="rId3"/>
    <p:sldId id="260" r:id="rId4"/>
    <p:sldId id="258" r:id="rId5"/>
    <p:sldId id="259" r:id="rId6"/>
    <p:sldId id="270" r:id="rId7"/>
    <p:sldId id="261" r:id="rId8"/>
    <p:sldId id="263" r:id="rId9"/>
    <p:sldId id="271" r:id="rId10"/>
    <p:sldId id="272" r:id="rId11"/>
    <p:sldId id="273" r:id="rId12"/>
    <p:sldId id="274" r:id="rId13"/>
    <p:sldId id="275" r:id="rId14"/>
    <p:sldId id="276" r:id="rId15"/>
    <p:sldId id="277" r:id="rId16"/>
    <p:sldId id="278" r:id="rId17"/>
    <p:sldId id="279" r:id="rId18"/>
    <p:sldId id="280" r:id="rId19"/>
    <p:sldId id="281" r:id="rId20"/>
    <p:sldId id="266" r:id="rId21"/>
    <p:sldId id="282" r:id="rId22"/>
    <p:sldId id="283" r:id="rId23"/>
    <p:sldId id="284" r:id="rId24"/>
    <p:sldId id="285" r:id="rId25"/>
    <p:sldId id="286" r:id="rId26"/>
    <p:sldId id="287" r:id="rId27"/>
    <p:sldId id="268" r:id="rId28"/>
    <p:sldId id="288" r:id="rId29"/>
    <p:sldId id="289" r:id="rId30"/>
    <p:sldId id="290"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44093896-E551-4EA9-A038-BCE12F2E9F7A}">
          <p14:sldIdLst>
            <p14:sldId id="256"/>
            <p14:sldId id="260"/>
            <p14:sldId id="258"/>
          </p14:sldIdLst>
        </p14:section>
        <p14:section name="Prima prospettiva" id="{8FA841BA-501A-4E42-BA57-CCB299E37E99}">
          <p14:sldIdLst>
            <p14:sldId id="259"/>
            <p14:sldId id="270"/>
            <p14:sldId id="261"/>
            <p14:sldId id="263"/>
            <p14:sldId id="271"/>
            <p14:sldId id="272"/>
            <p14:sldId id="273"/>
            <p14:sldId id="274"/>
            <p14:sldId id="275"/>
            <p14:sldId id="276"/>
            <p14:sldId id="277"/>
            <p14:sldId id="278"/>
          </p14:sldIdLst>
        </p14:section>
        <p14:section name="Seconda prospettiva" id="{319633AB-6D12-4111-934C-40E95AA89037}">
          <p14:sldIdLst>
            <p14:sldId id="279"/>
            <p14:sldId id="280"/>
            <p14:sldId id="281"/>
            <p14:sldId id="266"/>
            <p14:sldId id="282"/>
            <p14:sldId id="283"/>
            <p14:sldId id="284"/>
            <p14:sldId id="285"/>
            <p14:sldId id="286"/>
            <p14:sldId id="287"/>
            <p14:sldId id="268"/>
            <p14:sldId id="288"/>
            <p14:sldId id="289"/>
            <p14:sldId id="29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599" autoAdjust="0"/>
  </p:normalViewPr>
  <p:slideViewPr>
    <p:cSldViewPr>
      <p:cViewPr varScale="1">
        <p:scale>
          <a:sx n="55" d="100"/>
          <a:sy n="55" d="100"/>
        </p:scale>
        <p:origin x="83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A7A704-9F1C-4FD3-85D1-57AF2D7FD0E8}" type="datetimeFigureOut">
              <a:rPr lang="en-US" smtClean="0"/>
              <a:pPr/>
              <a:t>4/21/2017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EBFB8C-BBFF-4397-A51C-1E92596422A9}" type="slidenum">
              <a:rPr lang="en-US" smtClean="0"/>
              <a:pPr/>
              <a:t>‹N›</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10</a:t>
            </a:fld>
            <a:endParaRPr lang="en-US"/>
          </a:p>
        </p:txBody>
      </p:sp>
    </p:spTree>
    <p:extLst>
      <p:ext uri="{BB962C8B-B14F-4D97-AF65-F5344CB8AC3E}">
        <p14:creationId xmlns:p14="http://schemas.microsoft.com/office/powerpoint/2010/main" val="1399977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11</a:t>
            </a:fld>
            <a:endParaRPr lang="en-US"/>
          </a:p>
        </p:txBody>
      </p:sp>
    </p:spTree>
    <p:extLst>
      <p:ext uri="{BB962C8B-B14F-4D97-AF65-F5344CB8AC3E}">
        <p14:creationId xmlns:p14="http://schemas.microsoft.com/office/powerpoint/2010/main" val="1987063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12</a:t>
            </a:fld>
            <a:endParaRPr lang="en-US"/>
          </a:p>
        </p:txBody>
      </p:sp>
    </p:spTree>
    <p:extLst>
      <p:ext uri="{BB962C8B-B14F-4D97-AF65-F5344CB8AC3E}">
        <p14:creationId xmlns:p14="http://schemas.microsoft.com/office/powerpoint/2010/main" val="24254590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13</a:t>
            </a:fld>
            <a:endParaRPr lang="en-US"/>
          </a:p>
        </p:txBody>
      </p:sp>
    </p:spTree>
    <p:extLst>
      <p:ext uri="{BB962C8B-B14F-4D97-AF65-F5344CB8AC3E}">
        <p14:creationId xmlns:p14="http://schemas.microsoft.com/office/powerpoint/2010/main" val="4928460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14</a:t>
            </a:fld>
            <a:endParaRPr lang="en-US"/>
          </a:p>
        </p:txBody>
      </p:sp>
    </p:spTree>
    <p:extLst>
      <p:ext uri="{BB962C8B-B14F-4D97-AF65-F5344CB8AC3E}">
        <p14:creationId xmlns:p14="http://schemas.microsoft.com/office/powerpoint/2010/main" val="434941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15</a:t>
            </a:fld>
            <a:endParaRPr lang="en-US"/>
          </a:p>
        </p:txBody>
      </p:sp>
    </p:spTree>
    <p:extLst>
      <p:ext uri="{BB962C8B-B14F-4D97-AF65-F5344CB8AC3E}">
        <p14:creationId xmlns:p14="http://schemas.microsoft.com/office/powerpoint/2010/main" val="13204854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noProof="0" dirty="0">
                <a:solidFill>
                  <a:schemeClr val="tx1"/>
                </a:solidFill>
                <a:latin typeface="+mn-lt"/>
                <a:ea typeface="+mn-ea"/>
                <a:cs typeface="+mn-cs"/>
              </a:rPr>
              <a:t>Suggerimento: aggiungere qui le note per il relatore.</a:t>
            </a:r>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16</a:t>
            </a:fld>
            <a:endParaRPr lang="en-US" dirty="0"/>
          </a:p>
        </p:txBody>
      </p:sp>
    </p:spTree>
    <p:extLst>
      <p:ext uri="{BB962C8B-B14F-4D97-AF65-F5344CB8AC3E}">
        <p14:creationId xmlns:p14="http://schemas.microsoft.com/office/powerpoint/2010/main" val="33522085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noProof="0" dirty="0">
                <a:solidFill>
                  <a:schemeClr val="tx1"/>
                </a:solidFill>
                <a:latin typeface="+mn-lt"/>
                <a:ea typeface="+mn-ea"/>
                <a:cs typeface="+mn-cs"/>
              </a:rPr>
              <a:t>Suggerimento: aggiungere qui le note per il relatore.</a:t>
            </a:r>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17</a:t>
            </a:fld>
            <a:endParaRPr lang="en-US" dirty="0"/>
          </a:p>
        </p:txBody>
      </p:sp>
    </p:spTree>
    <p:extLst>
      <p:ext uri="{BB962C8B-B14F-4D97-AF65-F5344CB8AC3E}">
        <p14:creationId xmlns:p14="http://schemas.microsoft.com/office/powerpoint/2010/main" val="22568437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noProof="0" dirty="0">
                <a:solidFill>
                  <a:schemeClr val="tx1"/>
                </a:solidFill>
                <a:latin typeface="+mn-lt"/>
                <a:ea typeface="+mn-ea"/>
                <a:cs typeface="+mn-cs"/>
              </a:rPr>
              <a:t>Suggerimento: aggiungere qui le note per il relatore.</a:t>
            </a:r>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18</a:t>
            </a:fld>
            <a:endParaRPr lang="en-US" dirty="0"/>
          </a:p>
        </p:txBody>
      </p:sp>
    </p:spTree>
    <p:extLst>
      <p:ext uri="{BB962C8B-B14F-4D97-AF65-F5344CB8AC3E}">
        <p14:creationId xmlns:p14="http://schemas.microsoft.com/office/powerpoint/2010/main" val="18561600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noProof="0" dirty="0">
                <a:solidFill>
                  <a:schemeClr val="tx1"/>
                </a:solidFill>
                <a:latin typeface="+mn-lt"/>
                <a:ea typeface="+mn-ea"/>
                <a:cs typeface="+mn-cs"/>
              </a:rPr>
              <a:t>Suggerimento: aggiungere qui le note per il relatore.</a:t>
            </a:r>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20</a:t>
            </a:fld>
            <a:endParaRPr lang="en-US" dirty="0"/>
          </a:p>
        </p:txBody>
      </p:sp>
    </p:spTree>
    <p:extLst>
      <p:ext uri="{BB962C8B-B14F-4D97-AF65-F5344CB8AC3E}">
        <p14:creationId xmlns:p14="http://schemas.microsoft.com/office/powerpoint/2010/main" val="7212512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noProof="0" dirty="0">
                <a:solidFill>
                  <a:schemeClr val="tx1"/>
                </a:solidFill>
                <a:latin typeface="+mn-lt"/>
                <a:ea typeface="+mn-ea"/>
                <a:cs typeface="+mn-cs"/>
              </a:rPr>
              <a:t>Suggerimento: aggiungere qui le note per il relatore.</a:t>
            </a:r>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21</a:t>
            </a:fld>
            <a:endParaRPr lang="en-US" dirty="0"/>
          </a:p>
        </p:txBody>
      </p:sp>
    </p:spTree>
    <p:extLst>
      <p:ext uri="{BB962C8B-B14F-4D97-AF65-F5344CB8AC3E}">
        <p14:creationId xmlns:p14="http://schemas.microsoft.com/office/powerpoint/2010/main" val="14212884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noProof="0" dirty="0">
                <a:solidFill>
                  <a:schemeClr val="tx1"/>
                </a:solidFill>
                <a:latin typeface="+mn-lt"/>
                <a:ea typeface="+mn-ea"/>
                <a:cs typeface="+mn-cs"/>
              </a:rPr>
              <a:t>Suggerimento: aggiungere qui le note per il relatore.</a:t>
            </a:r>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22</a:t>
            </a:fld>
            <a:endParaRPr lang="en-US" dirty="0"/>
          </a:p>
        </p:txBody>
      </p:sp>
    </p:spTree>
    <p:extLst>
      <p:ext uri="{BB962C8B-B14F-4D97-AF65-F5344CB8AC3E}">
        <p14:creationId xmlns:p14="http://schemas.microsoft.com/office/powerpoint/2010/main" val="33001370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noProof="0" dirty="0">
                <a:solidFill>
                  <a:schemeClr val="tx1"/>
                </a:solidFill>
                <a:latin typeface="+mn-lt"/>
                <a:ea typeface="+mn-ea"/>
                <a:cs typeface="+mn-cs"/>
              </a:rPr>
              <a:t>Suggerimento: aggiungere qui le note per il relatore.</a:t>
            </a:r>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23</a:t>
            </a:fld>
            <a:endParaRPr lang="en-US" dirty="0"/>
          </a:p>
        </p:txBody>
      </p:sp>
    </p:spTree>
    <p:extLst>
      <p:ext uri="{BB962C8B-B14F-4D97-AF65-F5344CB8AC3E}">
        <p14:creationId xmlns:p14="http://schemas.microsoft.com/office/powerpoint/2010/main" val="42138174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noProof="0" dirty="0">
                <a:solidFill>
                  <a:schemeClr val="tx1"/>
                </a:solidFill>
                <a:latin typeface="+mn-lt"/>
                <a:ea typeface="+mn-ea"/>
                <a:cs typeface="+mn-cs"/>
              </a:rPr>
              <a:t>Suggerimento: aggiungere qui le note per il relatore.</a:t>
            </a:r>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24</a:t>
            </a:fld>
            <a:endParaRPr lang="en-US" dirty="0"/>
          </a:p>
        </p:txBody>
      </p:sp>
    </p:spTree>
    <p:extLst>
      <p:ext uri="{BB962C8B-B14F-4D97-AF65-F5344CB8AC3E}">
        <p14:creationId xmlns:p14="http://schemas.microsoft.com/office/powerpoint/2010/main" val="37484308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noProof="0" dirty="0">
                <a:solidFill>
                  <a:schemeClr val="tx1"/>
                </a:solidFill>
                <a:latin typeface="+mn-lt"/>
                <a:ea typeface="+mn-ea"/>
                <a:cs typeface="+mn-cs"/>
              </a:rPr>
              <a:t>Suggerimento: aggiungere qui le note per il relatore.</a:t>
            </a:r>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25</a:t>
            </a:fld>
            <a:endParaRPr lang="en-US" dirty="0"/>
          </a:p>
        </p:txBody>
      </p:sp>
    </p:spTree>
    <p:extLst>
      <p:ext uri="{BB962C8B-B14F-4D97-AF65-F5344CB8AC3E}">
        <p14:creationId xmlns:p14="http://schemas.microsoft.com/office/powerpoint/2010/main" val="411381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noProof="0" dirty="0">
                <a:solidFill>
                  <a:schemeClr val="tx1"/>
                </a:solidFill>
                <a:latin typeface="+mn-lt"/>
                <a:ea typeface="+mn-ea"/>
                <a:cs typeface="+mn-cs"/>
              </a:rPr>
              <a:t>Suggerimento: aggiungere qui le note per il relatore.</a:t>
            </a:r>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27</a:t>
            </a:fld>
            <a:endParaRPr lang="en-US" dirty="0"/>
          </a:p>
        </p:txBody>
      </p:sp>
    </p:spTree>
    <p:extLst>
      <p:ext uri="{BB962C8B-B14F-4D97-AF65-F5344CB8AC3E}">
        <p14:creationId xmlns:p14="http://schemas.microsoft.com/office/powerpoint/2010/main" val="3821201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noProof="0" dirty="0">
                <a:solidFill>
                  <a:schemeClr val="tx1"/>
                </a:solidFill>
                <a:latin typeface="+mn-lt"/>
                <a:ea typeface="+mn-ea"/>
                <a:cs typeface="+mn-cs"/>
              </a:rPr>
              <a:t>Suggerimento: aggiungere qui le note per il relatore.</a:t>
            </a:r>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28</a:t>
            </a:fld>
            <a:endParaRPr lang="en-US" dirty="0"/>
          </a:p>
        </p:txBody>
      </p:sp>
    </p:spTree>
    <p:extLst>
      <p:ext uri="{BB962C8B-B14F-4D97-AF65-F5344CB8AC3E}">
        <p14:creationId xmlns:p14="http://schemas.microsoft.com/office/powerpoint/2010/main" val="42541445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noProof="0" dirty="0">
                <a:solidFill>
                  <a:schemeClr val="tx1"/>
                </a:solidFill>
                <a:latin typeface="+mn-lt"/>
                <a:ea typeface="+mn-ea"/>
                <a:cs typeface="+mn-cs"/>
              </a:rPr>
              <a:t>Suggerimento: aggiungere qui le note per il relatore.</a:t>
            </a:r>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29</a:t>
            </a:fld>
            <a:endParaRPr lang="en-US" dirty="0"/>
          </a:p>
        </p:txBody>
      </p:sp>
    </p:spTree>
    <p:extLst>
      <p:ext uri="{BB962C8B-B14F-4D97-AF65-F5344CB8AC3E}">
        <p14:creationId xmlns:p14="http://schemas.microsoft.com/office/powerpoint/2010/main" val="1479899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noProof="0" dirty="0">
                <a:solidFill>
                  <a:schemeClr val="tx1"/>
                </a:solidFill>
                <a:latin typeface="+mn-lt"/>
                <a:ea typeface="+mn-ea"/>
                <a:cs typeface="+mn-cs"/>
              </a:rPr>
              <a:t>Suggerimento: aggiungere qui le note per il relatore.</a:t>
            </a:r>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noProof="0" dirty="0">
                <a:solidFill>
                  <a:schemeClr val="tx1"/>
                </a:solidFill>
                <a:latin typeface="+mn-lt"/>
                <a:ea typeface="+mn-ea"/>
                <a:cs typeface="+mn-cs"/>
              </a:rPr>
              <a:t>Suggerimento: aggiungere qui le note per il relatore.</a:t>
            </a:r>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5</a:t>
            </a:fld>
            <a:endParaRPr lang="en-US" dirty="0"/>
          </a:p>
        </p:txBody>
      </p:sp>
    </p:spTree>
    <p:extLst>
      <p:ext uri="{BB962C8B-B14F-4D97-AF65-F5344CB8AC3E}">
        <p14:creationId xmlns:p14="http://schemas.microsoft.com/office/powerpoint/2010/main" val="4240253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8</a:t>
            </a:fld>
            <a:endParaRPr lang="en-US"/>
          </a:p>
        </p:txBody>
      </p:sp>
    </p:spTree>
    <p:extLst>
      <p:ext uri="{BB962C8B-B14F-4D97-AF65-F5344CB8AC3E}">
        <p14:creationId xmlns:p14="http://schemas.microsoft.com/office/powerpoint/2010/main" val="988873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9</a:t>
            </a:fld>
            <a:endParaRPr lang="en-US"/>
          </a:p>
        </p:txBody>
      </p:sp>
    </p:spTree>
    <p:extLst>
      <p:ext uri="{BB962C8B-B14F-4D97-AF65-F5344CB8AC3E}">
        <p14:creationId xmlns:p14="http://schemas.microsoft.com/office/powerpoint/2010/main" val="276675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lo stile del titolo</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4AFB873-7986-4189-9E83-810781CD55EA}" type="datetime1">
              <a:rPr lang="en-US" smtClean="0"/>
              <a:t>4/21/2017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B41CA-569D-40E7-8E58-026C0338B2C8}" type="slidenum">
              <a:rPr lang="en-US" smtClean="0"/>
              <a:pPr/>
              <a:t>‹N›</a:t>
            </a:fld>
            <a:endParaRPr lang="en-US"/>
          </a:p>
        </p:txBody>
      </p:sp>
    </p:spTree>
    <p:extLst>
      <p:ext uri="{BB962C8B-B14F-4D97-AF65-F5344CB8AC3E}">
        <p14:creationId xmlns:p14="http://schemas.microsoft.com/office/powerpoint/2010/main" val="32526976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6E8ADF8-42BF-402B-808C-2A7113A2357D}" type="datetime1">
              <a:rPr lang="en-US" smtClean="0"/>
              <a:t>4/21/2017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B41CA-569D-40E7-8E58-026C0338B2C8}" type="slidenum">
              <a:rPr lang="en-US" smtClean="0"/>
              <a:pPr/>
              <a:t>‹N›</a:t>
            </a:fld>
            <a:endParaRPr lang="en-US"/>
          </a:p>
        </p:txBody>
      </p:sp>
    </p:spTree>
    <p:extLst>
      <p:ext uri="{BB962C8B-B14F-4D97-AF65-F5344CB8AC3E}">
        <p14:creationId xmlns:p14="http://schemas.microsoft.com/office/powerpoint/2010/main" val="28244030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lgn="r"/>
            <a:fld id="{873B7520-A308-44CF-A083-02525074A3FC}" type="datetime1">
              <a:rPr lang="en-US" smtClean="0"/>
              <a:t>4/21/2017</a:t>
            </a:fld>
            <a:endParaRPr lang="en-US" sz="1200">
              <a:solidFill>
                <a:schemeClr val="bg2">
                  <a:shade val="50000"/>
                </a:schemeClr>
              </a:solidFill>
            </a:endParaRPr>
          </a:p>
        </p:txBody>
      </p:sp>
      <p:sp>
        <p:nvSpPr>
          <p:cNvPr id="5" name="Footer Placeholder 4"/>
          <p:cNvSpPr>
            <a:spLocks noGrp="1"/>
          </p:cNvSpPr>
          <p:nvPr>
            <p:ph type="ftr" sz="quarter" idx="11"/>
          </p:nvPr>
        </p:nvSpPr>
        <p:spPr/>
        <p:txBody>
          <a:bodyPr/>
          <a:lstStyle/>
          <a:p>
            <a:endParaRPr lang="en-US" sz="1200">
              <a:solidFill>
                <a:schemeClr val="bg2">
                  <a:shade val="50000"/>
                </a:schemeClr>
              </a:solidFill>
              <a:effectLst/>
            </a:endParaRPr>
          </a:p>
        </p:txBody>
      </p:sp>
      <p:sp>
        <p:nvSpPr>
          <p:cNvPr id="6" name="Slide Number Placeholder 5"/>
          <p:cNvSpPr>
            <a:spLocks noGrp="1"/>
          </p:cNvSpPr>
          <p:nvPr>
            <p:ph type="sldNum" sz="quarter" idx="12"/>
          </p:nvPr>
        </p:nvSpPr>
        <p:spPr/>
        <p:txBody>
          <a:bodyPr/>
          <a:lstStyle/>
          <a:p>
            <a:pPr algn="ctr"/>
            <a:fld id="{990B41CA-569D-40E7-8E58-026C0338B2C8}" type="slidenum">
              <a:rPr lang="en-US" smtClean="0"/>
              <a:pPr algn="ctr"/>
              <a:t>‹N›</a:t>
            </a:fld>
            <a:endParaRPr lang="en-US" sz="1200">
              <a:solidFill>
                <a:schemeClr val="bg2">
                  <a:shade val="50000"/>
                </a:schemeClr>
              </a:solidFill>
              <a:effectLst/>
            </a:endParaRPr>
          </a:p>
        </p:txBody>
      </p:sp>
    </p:spTree>
    <p:extLst>
      <p:ext uri="{BB962C8B-B14F-4D97-AF65-F5344CB8AC3E}">
        <p14:creationId xmlns:p14="http://schemas.microsoft.com/office/powerpoint/2010/main" val="11383537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7120C4F-8A8D-40D7-B810-78DEA241C037}" type="datetime1">
              <a:rPr lang="en-US" smtClean="0"/>
              <a:t>4/21/2017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B41CA-569D-40E7-8E58-026C0338B2C8}" type="slidenum">
              <a:rPr lang="en-US" smtClean="0"/>
              <a:pPr/>
              <a:t>‹N›</a:t>
            </a:fld>
            <a:endParaRPr lang="en-US"/>
          </a:p>
        </p:txBody>
      </p:sp>
    </p:spTree>
    <p:extLst>
      <p:ext uri="{BB962C8B-B14F-4D97-AF65-F5344CB8AC3E}">
        <p14:creationId xmlns:p14="http://schemas.microsoft.com/office/powerpoint/2010/main" val="13752776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lo stile del titolo</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2FBB4894-766C-45DE-B426-A50476E32E0E}" type="datetime1">
              <a:rPr lang="en-US" smtClean="0"/>
              <a:t>4/21/2017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B41CA-569D-40E7-8E58-026C0338B2C8}" type="slidenum">
              <a:rPr lang="en-US" smtClean="0"/>
              <a:pPr/>
              <a:t>‹N›</a:t>
            </a:fld>
            <a:endParaRPr lang="en-US"/>
          </a:p>
        </p:txBody>
      </p:sp>
    </p:spTree>
    <p:extLst>
      <p:ext uri="{BB962C8B-B14F-4D97-AF65-F5344CB8AC3E}">
        <p14:creationId xmlns:p14="http://schemas.microsoft.com/office/powerpoint/2010/main" val="7948984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C8FC5AF-221A-4278-9624-A8F23C3D98E5}" type="datetime1">
              <a:rPr lang="en-US" smtClean="0"/>
              <a:t>4/21/2017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B41CA-569D-40E7-8E58-026C0338B2C8}" type="slidenum">
              <a:rPr lang="en-US" smtClean="0"/>
              <a:pPr/>
              <a:t>‹N›</a:t>
            </a:fld>
            <a:endParaRPr lang="en-US"/>
          </a:p>
        </p:txBody>
      </p:sp>
    </p:spTree>
    <p:extLst>
      <p:ext uri="{BB962C8B-B14F-4D97-AF65-F5344CB8AC3E}">
        <p14:creationId xmlns:p14="http://schemas.microsoft.com/office/powerpoint/2010/main" val="15673838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F864C24-C296-4900-BBB1-4D8646750B97}" type="datetime1">
              <a:rPr lang="en-US" smtClean="0"/>
              <a:t>4/21/2017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0B41CA-569D-40E7-8E58-026C0338B2C8}" type="slidenum">
              <a:rPr lang="en-US" smtClean="0"/>
              <a:pPr/>
              <a:t>‹N›</a:t>
            </a:fld>
            <a:endParaRPr lang="en-US"/>
          </a:p>
        </p:txBody>
      </p:sp>
    </p:spTree>
    <p:extLst>
      <p:ext uri="{BB962C8B-B14F-4D97-AF65-F5344CB8AC3E}">
        <p14:creationId xmlns:p14="http://schemas.microsoft.com/office/powerpoint/2010/main" val="36760714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86689F28-099E-42B1-9887-496C33D3925D}" type="datetime1">
              <a:rPr lang="en-US" smtClean="0"/>
              <a:t>4/21/2017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‹N›</a:t>
            </a:fld>
            <a:endParaRPr lang="en-US"/>
          </a:p>
        </p:txBody>
      </p:sp>
    </p:spTree>
    <p:extLst>
      <p:ext uri="{BB962C8B-B14F-4D97-AF65-F5344CB8AC3E}">
        <p14:creationId xmlns:p14="http://schemas.microsoft.com/office/powerpoint/2010/main" val="18944242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953A23-1873-43AF-AF37-A9D4543B2147}" type="datetime1">
              <a:rPr lang="en-US" smtClean="0"/>
              <a:t>4/21/2017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0B41CA-569D-40E7-8E58-026C0338B2C8}" type="slidenum">
              <a:rPr lang="en-US" smtClean="0"/>
              <a:pPr/>
              <a:t>‹N›</a:t>
            </a:fld>
            <a:endParaRPr lang="en-US"/>
          </a:p>
        </p:txBody>
      </p:sp>
    </p:spTree>
    <p:extLst>
      <p:ext uri="{BB962C8B-B14F-4D97-AF65-F5344CB8AC3E}">
        <p14:creationId xmlns:p14="http://schemas.microsoft.com/office/powerpoint/2010/main" val="12755846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59DBE601-ADB7-42BE-A597-A852FDAC9F24}" type="datetime1">
              <a:rPr lang="en-US" smtClean="0"/>
              <a:t>4/21/2017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B41CA-569D-40E7-8E58-026C0338B2C8}" type="slidenum">
              <a:rPr lang="en-US" smtClean="0"/>
              <a:pPr/>
              <a:t>‹N›</a:t>
            </a:fld>
            <a:endParaRPr lang="en-US"/>
          </a:p>
        </p:txBody>
      </p:sp>
    </p:spTree>
    <p:extLst>
      <p:ext uri="{BB962C8B-B14F-4D97-AF65-F5344CB8AC3E}">
        <p14:creationId xmlns:p14="http://schemas.microsoft.com/office/powerpoint/2010/main" val="3936334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D50302AA-1B36-4FEC-91E5-81D29D1A5EBA}" type="datetime1">
              <a:rPr lang="en-US" smtClean="0"/>
              <a:t>4/21/2017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B41CA-569D-40E7-8E58-026C0338B2C8}" type="slidenum">
              <a:rPr lang="en-US" smtClean="0"/>
              <a:pPr/>
              <a:t>‹N›</a:t>
            </a:fld>
            <a:endParaRPr lang="en-US"/>
          </a:p>
        </p:txBody>
      </p:sp>
    </p:spTree>
    <p:extLst>
      <p:ext uri="{BB962C8B-B14F-4D97-AF65-F5344CB8AC3E}">
        <p14:creationId xmlns:p14="http://schemas.microsoft.com/office/powerpoint/2010/main" val="35442856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6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a:fld id="{491B3135-A671-4746-ACA5-451CAC19B3D8}" type="datetime1">
              <a:rPr lang="en-US" smtClean="0"/>
              <a:t>4/21/2017</a:t>
            </a:fld>
            <a:endParaRPr lang="en-US" sz="1200">
              <a:solidFill>
                <a:schemeClr val="bg2">
                  <a:shade val="50000"/>
                </a:scheme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sz="1200">
              <a:solidFill>
                <a:schemeClr val="bg2">
                  <a:shade val="50000"/>
                </a:schemeClr>
              </a:solidFill>
              <a:effectLst/>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a:fld id="{990B41CA-569D-40E7-8E58-026C0338B2C8}" type="slidenum">
              <a:rPr lang="en-US" smtClean="0"/>
              <a:pPr algn="ctr"/>
              <a:t>‹N›</a:t>
            </a:fld>
            <a:endParaRPr lang="en-US" sz="1200">
              <a:solidFill>
                <a:schemeClr val="bg2">
                  <a:shade val="50000"/>
                </a:schemeClr>
              </a:solidFill>
              <a:effectLst/>
            </a:endParaRPr>
          </a:p>
        </p:txBody>
      </p:sp>
    </p:spTree>
    <p:extLst>
      <p:ext uri="{BB962C8B-B14F-4D97-AF65-F5344CB8AC3E}">
        <p14:creationId xmlns:p14="http://schemas.microsoft.com/office/powerpoint/2010/main" val="2977334541"/>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contemplativi.it/"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2097187"/>
          </a:xfrm>
        </p:spPr>
        <p:txBody>
          <a:bodyPr/>
          <a:lstStyle/>
          <a:p>
            <a:r>
              <a:rPr lang="it-IT" sz="4400" dirty="0">
                <a:solidFill>
                  <a:schemeClr val="tx2">
                    <a:satMod val="130000"/>
                  </a:schemeClr>
                </a:solidFill>
                <a:effectLst>
                  <a:outerShdw blurRad="50000" dist="30000" dir="5400000" algn="tl" rotWithShape="0">
                    <a:srgbClr val="000000">
                      <a:alpha val="30000"/>
                    </a:srgbClr>
                  </a:outerShdw>
                </a:effectLst>
              </a:rPr>
              <a:t>Quale paternità spirituale?</a:t>
            </a:r>
            <a:br>
              <a:rPr lang="it-IT" sz="4400" dirty="0">
                <a:solidFill>
                  <a:schemeClr val="tx2">
                    <a:satMod val="130000"/>
                  </a:schemeClr>
                </a:solidFill>
                <a:effectLst>
                  <a:outerShdw blurRad="50000" dist="30000" dir="5400000" algn="tl" rotWithShape="0">
                    <a:srgbClr val="000000">
                      <a:alpha val="30000"/>
                    </a:srgbClr>
                  </a:outerShdw>
                </a:effectLst>
              </a:rPr>
            </a:br>
            <a:r>
              <a:rPr lang="it-IT" sz="4400" dirty="0">
                <a:solidFill>
                  <a:schemeClr val="tx2">
                    <a:satMod val="130000"/>
                  </a:schemeClr>
                </a:solidFill>
                <a:effectLst>
                  <a:outerShdw blurRad="50000" dist="30000" dir="5400000" algn="tl" rotWithShape="0">
                    <a:srgbClr val="000000">
                      <a:alpha val="30000"/>
                    </a:srgbClr>
                  </a:outerShdw>
                </a:effectLst>
              </a:rPr>
              <a:t>Rileggere la Tradizione per interpretare l’oggi</a:t>
            </a:r>
            <a:endParaRPr lang="it-IT" dirty="0"/>
          </a:p>
        </p:txBody>
      </p:sp>
      <p:sp>
        <p:nvSpPr>
          <p:cNvPr id="3" name="Subtitle 2"/>
          <p:cNvSpPr>
            <a:spLocks noGrp="1"/>
          </p:cNvSpPr>
          <p:nvPr>
            <p:ph type="subTitle" idx="1"/>
          </p:nvPr>
        </p:nvSpPr>
        <p:spPr>
          <a:xfrm>
            <a:off x="1143000" y="4005486"/>
            <a:ext cx="6858000" cy="1655762"/>
          </a:xfrm>
        </p:spPr>
        <p:txBody>
          <a:bodyPr/>
          <a:lstStyle/>
          <a:p>
            <a:r>
              <a:rPr lang="it-IT" sz="2600" dirty="0">
                <a:solidFill>
                  <a:schemeClr val="tx2">
                    <a:shade val="30000"/>
                    <a:satMod val="150000"/>
                  </a:schemeClr>
                </a:solidFill>
              </a:rPr>
              <a:t>Seminario vescovile di Treviso</a:t>
            </a:r>
          </a:p>
          <a:p>
            <a:r>
              <a:rPr lang="it-IT" sz="2000" dirty="0"/>
              <a:t>30 marzo 2017</a:t>
            </a:r>
          </a:p>
          <a:p>
            <a:r>
              <a:rPr lang="it-IT" sz="2800" b="1" dirty="0"/>
              <a:t>p. Elia Citterio</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88640"/>
            <a:ext cx="7886700" cy="1325563"/>
          </a:xfrm>
        </p:spPr>
        <p:txBody>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Teodoro di </a:t>
            </a:r>
            <a:r>
              <a:rPr lang="it-IT" sz="4400" kern="1200" dirty="0" err="1">
                <a:solidFill>
                  <a:schemeClr val="tx2">
                    <a:satMod val="130000"/>
                  </a:schemeClr>
                </a:solidFill>
                <a:effectLst>
                  <a:outerShdw blurRad="50000" dist="30000" dir="5400000" algn="tl" rotWithShape="0">
                    <a:srgbClr val="000000">
                      <a:alpha val="30000"/>
                    </a:srgbClr>
                  </a:outerShdw>
                </a:effectLst>
                <a:latin typeface="+mj-lt"/>
                <a:ea typeface="+mj-ea"/>
                <a:cs typeface="+mj-cs"/>
              </a:rPr>
              <a:t>Mopsuestia</a:t>
            </a:r>
            <a:endParaRPr lang="it-IT" dirty="0"/>
          </a:p>
        </p:txBody>
      </p:sp>
      <p:sp>
        <p:nvSpPr>
          <p:cNvPr id="3" name="Content Placeholder 2"/>
          <p:cNvSpPr>
            <a:spLocks noGrp="1"/>
          </p:cNvSpPr>
          <p:nvPr>
            <p:ph sz="half" idx="1"/>
          </p:nvPr>
        </p:nvSpPr>
        <p:spPr>
          <a:xfrm>
            <a:off x="628650" y="3038780"/>
            <a:ext cx="3886200" cy="2262428"/>
          </a:xfrm>
        </p:spPr>
        <p:txBody>
          <a:bodyPr>
            <a:normAutofit fontScale="92500"/>
          </a:bodyPr>
          <a:lstStyle/>
          <a:p>
            <a:pPr marL="0" indent="0">
              <a:buNone/>
            </a:pPr>
            <a:r>
              <a:rPr lang="it-IT" dirty="0"/>
              <a:t>Tra il novizio e l’anziano che lo accoglie si stabilisce la stessa relazione di paternità/figliolanza che sussiste tra il battezzatore e il battezzato.</a:t>
            </a:r>
          </a:p>
        </p:txBody>
      </p:sp>
      <p:sp>
        <p:nvSpPr>
          <p:cNvPr id="6"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a:solidFill>
                  <a:srgbClr val="993300"/>
                </a:solidFill>
              </a:rPr>
              <a:t>Prima </a:t>
            </a:r>
            <a:r>
              <a:rPr lang="en-US" sz="1600" dirty="0" err="1">
                <a:solidFill>
                  <a:srgbClr val="993300"/>
                </a:solidFill>
              </a:rPr>
              <a:t>prospettiva</a:t>
            </a:r>
            <a:r>
              <a:rPr lang="en-US" sz="1600" dirty="0">
                <a:solidFill>
                  <a:srgbClr val="993300"/>
                </a:solidFill>
              </a:rPr>
              <a:t>: da quale </a:t>
            </a:r>
            <a:r>
              <a:rPr lang="en-US" sz="1600" dirty="0" err="1">
                <a:solidFill>
                  <a:srgbClr val="993300"/>
                </a:solidFill>
              </a:rPr>
              <a:t>tradizione</a:t>
            </a:r>
            <a:r>
              <a:rPr lang="en-US" sz="1600" dirty="0">
                <a:solidFill>
                  <a:srgbClr val="993300"/>
                </a:solidFill>
              </a:rPr>
              <a:t> </a:t>
            </a:r>
            <a:r>
              <a:rPr lang="en-US" sz="1600" dirty="0" err="1">
                <a:solidFill>
                  <a:srgbClr val="993300"/>
                </a:solidFill>
              </a:rPr>
              <a:t>veniamo</a:t>
            </a:r>
            <a:r>
              <a:rPr lang="en-US" sz="1600" dirty="0">
                <a:solidFill>
                  <a:srgbClr val="993300"/>
                </a:solidFill>
              </a:rPr>
              <a:t>?</a:t>
            </a:r>
          </a:p>
        </p:txBody>
      </p:sp>
      <p:sp>
        <p:nvSpPr>
          <p:cNvPr id="12" name="Content Placeholder 6"/>
          <p:cNvSpPr txBox="1">
            <a:spLocks/>
          </p:cNvSpPr>
          <p:nvPr/>
        </p:nvSpPr>
        <p:spPr>
          <a:xfrm>
            <a:off x="4514850" y="1484784"/>
            <a:ext cx="4233614" cy="468052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ap="rnd">
            <a:solidFill>
              <a:schemeClr val="accent1"/>
            </a:solidFill>
          </a:ln>
        </p:spPr>
        <p:txBody>
          <a:bodyP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it-IT" sz="800" i="1" dirty="0">
              <a:latin typeface="Times New Roman" panose="02020603050405020304" pitchFamily="18" charset="0"/>
              <a:cs typeface="Times New Roman" panose="02020603050405020304" pitchFamily="18" charset="0"/>
            </a:endParaRPr>
          </a:p>
          <a:p>
            <a:pPr marL="0" indent="0">
              <a:buNone/>
            </a:pPr>
            <a:r>
              <a:rPr lang="it-IT" sz="2400" i="1" dirty="0">
                <a:latin typeface="Times New Roman" panose="02020603050405020304" pitchFamily="18" charset="0"/>
                <a:cs typeface="Times New Roman" panose="02020603050405020304" pitchFamily="18" charset="0"/>
              </a:rPr>
              <a:t>“…è la grazia dello Spirito Santo che avete ricevuta tramite me, grazia che vi è valsa l’adozione a figli. Voi avete la libertà di chiamare Dio Padre…Allora è bene che, prima di ogni altra cosa, sappiate avere comportamenti degni di quella nobiltà, poiché figli di Dio sono quelli che lo Spirito dirige … Ecco perché non voglio che voi diciate ‘Padre mio’, ma ‘Padre nostro’; il Padre è comune a tutti dal momento che comune è la grazia, da cui abbiamo ottenuto l’adozione filiale. Non è solo al Padre che dovete presentare ciò che è conveniente, ma che anche gli uni verso gli altri abbiate quella concordia che dovete custodire a vicenda, dato che siete fratelli e sotto la mano di uno stesso padre”.</a:t>
            </a:r>
          </a:p>
          <a:p>
            <a:pPr marL="0" indent="0" algn="r">
              <a:buNone/>
            </a:pPr>
            <a:r>
              <a:rPr lang="it-IT" sz="2400" dirty="0">
                <a:latin typeface="Times New Roman" panose="02020603050405020304" pitchFamily="18" charset="0"/>
                <a:cs typeface="Times New Roman" panose="02020603050405020304" pitchFamily="18" charset="0"/>
              </a:rPr>
              <a:t>(Teodoro, </a:t>
            </a:r>
            <a:r>
              <a:rPr lang="it-IT" sz="2400" dirty="0" err="1">
                <a:latin typeface="Times New Roman" panose="02020603050405020304" pitchFamily="18" charset="0"/>
                <a:cs typeface="Times New Roman" panose="02020603050405020304" pitchFamily="18" charset="0"/>
              </a:rPr>
              <a:t>Les</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homélies</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catéchétiques</a:t>
            </a:r>
            <a:r>
              <a:rPr lang="it-IT" sz="2400" dirty="0">
                <a:latin typeface="Times New Roman" panose="02020603050405020304" pitchFamily="18" charset="0"/>
                <a:cs typeface="Times New Roman" panose="02020603050405020304" pitchFamily="18" charset="0"/>
              </a:rPr>
              <a:t> )</a:t>
            </a:r>
            <a:endParaRPr lang="it-IT" sz="2400" i="1" dirty="0">
              <a:latin typeface="Times New Roman" panose="02020603050405020304" pitchFamily="18" charset="0"/>
              <a:cs typeface="Times New Roman" panose="02020603050405020304" pitchFamily="18" charset="0"/>
            </a:endParaRPr>
          </a:p>
        </p:txBody>
      </p:sp>
      <p:pic>
        <p:nvPicPr>
          <p:cNvPr id="9" name="Immagine 8"/>
          <p:cNvPicPr>
            <a:picLocks noChangeAspect="1"/>
          </p:cNvPicPr>
          <p:nvPr/>
        </p:nvPicPr>
        <p:blipFill>
          <a:blip r:embed="rId3"/>
          <a:stretch>
            <a:fillRect/>
          </a:stretch>
        </p:blipFill>
        <p:spPr>
          <a:xfrm>
            <a:off x="812154" y="1412776"/>
            <a:ext cx="1167558" cy="1485983"/>
          </a:xfrm>
          <a:prstGeom prst="rect">
            <a:avLst/>
          </a:prstGeom>
        </p:spPr>
      </p:pic>
    </p:spTree>
    <p:extLst>
      <p:ext uri="{BB962C8B-B14F-4D97-AF65-F5344CB8AC3E}">
        <p14:creationId xmlns:p14="http://schemas.microsoft.com/office/powerpoint/2010/main" val="9817444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6632"/>
            <a:ext cx="7886700" cy="1325563"/>
          </a:xfrm>
        </p:spPr>
        <p:txBody>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Cipriano</a:t>
            </a:r>
            <a:endParaRPr lang="it-IT" dirty="0"/>
          </a:p>
        </p:txBody>
      </p:sp>
      <p:sp>
        <p:nvSpPr>
          <p:cNvPr id="3" name="Content Placeholder 2"/>
          <p:cNvSpPr>
            <a:spLocks noGrp="1"/>
          </p:cNvSpPr>
          <p:nvPr>
            <p:ph sz="half" idx="1"/>
          </p:nvPr>
        </p:nvSpPr>
        <p:spPr>
          <a:xfrm>
            <a:off x="628650" y="3038780"/>
            <a:ext cx="3886200" cy="3126524"/>
          </a:xfrm>
        </p:spPr>
        <p:txBody>
          <a:bodyPr>
            <a:normAutofit fontScale="92500" lnSpcReduction="10000"/>
          </a:bodyPr>
          <a:lstStyle/>
          <a:p>
            <a:pPr marL="0" indent="0">
              <a:buNone/>
            </a:pPr>
            <a:r>
              <a:rPr lang="it-IT" dirty="0"/>
              <a:t>I figli di Dio sono dunque quelli che lo Spirito dirige, quelli che lo Spirito di Dio guida e governa, quelli che fanno valere la loro radice dall’alto nella propria condotta, cioè si lasciano continuamente generare dal Padre.</a:t>
            </a:r>
          </a:p>
        </p:txBody>
      </p:sp>
      <p:sp>
        <p:nvSpPr>
          <p:cNvPr id="6"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a:solidFill>
                  <a:srgbClr val="993300"/>
                </a:solidFill>
              </a:rPr>
              <a:t>Prima </a:t>
            </a:r>
            <a:r>
              <a:rPr lang="en-US" sz="1600" dirty="0" err="1">
                <a:solidFill>
                  <a:srgbClr val="993300"/>
                </a:solidFill>
              </a:rPr>
              <a:t>prospettiva</a:t>
            </a:r>
            <a:r>
              <a:rPr lang="en-US" sz="1600" dirty="0">
                <a:solidFill>
                  <a:srgbClr val="993300"/>
                </a:solidFill>
              </a:rPr>
              <a:t>: da quale </a:t>
            </a:r>
            <a:r>
              <a:rPr lang="en-US" sz="1600" dirty="0" err="1">
                <a:solidFill>
                  <a:srgbClr val="993300"/>
                </a:solidFill>
              </a:rPr>
              <a:t>tradizione</a:t>
            </a:r>
            <a:r>
              <a:rPr lang="en-US" sz="1600" dirty="0">
                <a:solidFill>
                  <a:srgbClr val="993300"/>
                </a:solidFill>
              </a:rPr>
              <a:t> </a:t>
            </a:r>
            <a:r>
              <a:rPr lang="en-US" sz="1600" dirty="0" err="1">
                <a:solidFill>
                  <a:srgbClr val="993300"/>
                </a:solidFill>
              </a:rPr>
              <a:t>veniamo</a:t>
            </a:r>
            <a:r>
              <a:rPr lang="en-US" sz="1600" dirty="0">
                <a:solidFill>
                  <a:srgbClr val="993300"/>
                </a:solidFill>
              </a:rPr>
              <a:t>?</a:t>
            </a:r>
          </a:p>
        </p:txBody>
      </p:sp>
      <p:sp>
        <p:nvSpPr>
          <p:cNvPr id="12" name="Content Placeholder 6"/>
          <p:cNvSpPr txBox="1">
            <a:spLocks/>
          </p:cNvSpPr>
          <p:nvPr/>
        </p:nvSpPr>
        <p:spPr>
          <a:xfrm>
            <a:off x="4514850" y="1268760"/>
            <a:ext cx="4233614" cy="489654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ap="rnd">
            <a:solidFill>
              <a:schemeClr val="accent1"/>
            </a:solidFill>
          </a:ln>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it-IT" sz="800" i="1" dirty="0">
              <a:latin typeface="Times New Roman" panose="02020603050405020304" pitchFamily="18" charset="0"/>
              <a:cs typeface="Times New Roman" panose="02020603050405020304" pitchFamily="18" charset="0"/>
            </a:endParaRPr>
          </a:p>
          <a:p>
            <a:pPr marL="0" indent="0">
              <a:buNone/>
            </a:pPr>
            <a:r>
              <a:rPr lang="it-IT" sz="2400" i="1" dirty="0">
                <a:latin typeface="Times New Roman" panose="02020603050405020304" pitchFamily="18" charset="0"/>
                <a:cs typeface="Times New Roman" panose="02020603050405020304" pitchFamily="18" charset="0"/>
              </a:rPr>
              <a:t>“Mentre afferma che è suo padre il Dio che è nei cieli, dichiari anche, come prima affermazione della sua nuova rinascita, che ha rinunciato al padre terreno e corporeo, che conosce un solo padre e che ha iniziato a considerare tale colui che è nei cieli, come è scritto: «Quelli che dicono al padre e alla madre: non ti conosco, e non riconoscono i propri figli, costoro hanno custodito i tuoi insegnamenti e hanno conservato il tuo comandamento»”</a:t>
            </a:r>
          </a:p>
          <a:p>
            <a:pPr marL="0" indent="0" algn="r">
              <a:buNone/>
            </a:pPr>
            <a:r>
              <a:rPr lang="it-IT" sz="2400" dirty="0">
                <a:latin typeface="Times New Roman" panose="02020603050405020304" pitchFamily="18" charset="0"/>
                <a:cs typeface="Times New Roman" panose="02020603050405020304" pitchFamily="18" charset="0"/>
              </a:rPr>
              <a:t>(Cipriano, Trattati, La preghiera del Signore)</a:t>
            </a:r>
            <a:endParaRPr lang="it-IT" sz="2400" i="1" dirty="0">
              <a:latin typeface="Times New Roman" panose="02020603050405020304" pitchFamily="18" charset="0"/>
              <a:cs typeface="Times New Roman" panose="02020603050405020304" pitchFamily="18" charset="0"/>
            </a:endParaRPr>
          </a:p>
        </p:txBody>
      </p:sp>
      <p:pic>
        <p:nvPicPr>
          <p:cNvPr id="7" name="Picture 4" descr="http://www.santiebeati.it/immagini/Thumbs/24550/24550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370957"/>
            <a:ext cx="1225923" cy="1553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88119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6632"/>
            <a:ext cx="7886700" cy="1325563"/>
          </a:xfrm>
        </p:spPr>
        <p:txBody>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Gregorio di </a:t>
            </a:r>
            <a:r>
              <a:rPr lang="it-IT" sz="4400" kern="1200" dirty="0" err="1">
                <a:solidFill>
                  <a:schemeClr val="tx2">
                    <a:satMod val="130000"/>
                  </a:schemeClr>
                </a:solidFill>
                <a:effectLst>
                  <a:outerShdw blurRad="50000" dist="30000" dir="5400000" algn="tl" rotWithShape="0">
                    <a:srgbClr val="000000">
                      <a:alpha val="30000"/>
                    </a:srgbClr>
                  </a:outerShdw>
                </a:effectLst>
                <a:latin typeface="+mj-lt"/>
                <a:ea typeface="+mj-ea"/>
                <a:cs typeface="+mj-cs"/>
              </a:rPr>
              <a:t>Nissa</a:t>
            </a:r>
            <a:endParaRPr lang="it-IT" dirty="0"/>
          </a:p>
        </p:txBody>
      </p:sp>
      <p:sp>
        <p:nvSpPr>
          <p:cNvPr id="3" name="Content Placeholder 2"/>
          <p:cNvSpPr>
            <a:spLocks noGrp="1"/>
          </p:cNvSpPr>
          <p:nvPr>
            <p:ph sz="half" idx="1"/>
          </p:nvPr>
        </p:nvSpPr>
        <p:spPr>
          <a:xfrm>
            <a:off x="2197968" y="4388602"/>
            <a:ext cx="2316882" cy="1632685"/>
          </a:xfrm>
        </p:spPr>
        <p:txBody>
          <a:bodyPr>
            <a:normAutofit fontScale="70000" lnSpcReduction="20000"/>
          </a:bodyPr>
          <a:lstStyle/>
          <a:p>
            <a:pPr marL="0" indent="0">
              <a:buNone/>
            </a:pPr>
            <a:r>
              <a:rPr lang="it-IT" dirty="0"/>
              <a:t>Ma beati anche voi che avete udito e avete creduto: infatti, ogni anima che crede, concepisce e genera il Verbo di Dio</a:t>
            </a:r>
          </a:p>
        </p:txBody>
      </p:sp>
      <p:sp>
        <p:nvSpPr>
          <p:cNvPr id="6"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a:solidFill>
                  <a:srgbClr val="993300"/>
                </a:solidFill>
              </a:rPr>
              <a:t>Prima </a:t>
            </a:r>
            <a:r>
              <a:rPr lang="en-US" sz="1600" dirty="0" err="1">
                <a:solidFill>
                  <a:srgbClr val="993300"/>
                </a:solidFill>
              </a:rPr>
              <a:t>prospettiva</a:t>
            </a:r>
            <a:r>
              <a:rPr lang="en-US" sz="1600" dirty="0">
                <a:solidFill>
                  <a:srgbClr val="993300"/>
                </a:solidFill>
              </a:rPr>
              <a:t>: da quale </a:t>
            </a:r>
            <a:r>
              <a:rPr lang="en-US" sz="1600" dirty="0" err="1">
                <a:solidFill>
                  <a:srgbClr val="993300"/>
                </a:solidFill>
              </a:rPr>
              <a:t>tradizione</a:t>
            </a:r>
            <a:r>
              <a:rPr lang="en-US" sz="1600" dirty="0">
                <a:solidFill>
                  <a:srgbClr val="993300"/>
                </a:solidFill>
              </a:rPr>
              <a:t> </a:t>
            </a:r>
            <a:r>
              <a:rPr lang="en-US" sz="1600" dirty="0" err="1">
                <a:solidFill>
                  <a:srgbClr val="993300"/>
                </a:solidFill>
              </a:rPr>
              <a:t>veniamo</a:t>
            </a:r>
            <a:r>
              <a:rPr lang="en-US" sz="1600" dirty="0">
                <a:solidFill>
                  <a:srgbClr val="993300"/>
                </a:solidFill>
              </a:rPr>
              <a:t>?</a:t>
            </a:r>
          </a:p>
        </p:txBody>
      </p:sp>
      <p:sp>
        <p:nvSpPr>
          <p:cNvPr id="12" name="Content Placeholder 6"/>
          <p:cNvSpPr txBox="1">
            <a:spLocks/>
          </p:cNvSpPr>
          <p:nvPr/>
        </p:nvSpPr>
        <p:spPr>
          <a:xfrm>
            <a:off x="4788024" y="1124743"/>
            <a:ext cx="3960440" cy="2088233"/>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ap="rnd">
            <a:solidFill>
              <a:schemeClr val="accent1"/>
            </a:solidFill>
          </a:ln>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it-IT" sz="800" i="1" dirty="0">
              <a:latin typeface="Times New Roman" panose="02020603050405020304" pitchFamily="18" charset="0"/>
              <a:cs typeface="Times New Roman" panose="02020603050405020304" pitchFamily="18" charset="0"/>
            </a:endParaRPr>
          </a:p>
          <a:p>
            <a:pPr marL="0" indent="0">
              <a:buNone/>
            </a:pPr>
            <a:r>
              <a:rPr lang="it-IT" sz="2400" i="1" dirty="0">
                <a:latin typeface="Times New Roman" panose="02020603050405020304" pitchFamily="18" charset="0"/>
                <a:cs typeface="Times New Roman" panose="02020603050405020304" pitchFamily="18" charset="0"/>
              </a:rPr>
              <a:t>A me sembra che si abbia un parto maturo, e non un aborto, allorché, come dice Isaia, gravidi per opera del timore di Dio, si genera la propria salvezza attraverso i travagli dell’anima (cfr. </a:t>
            </a:r>
            <a:r>
              <a:rPr lang="it-IT" sz="2400" i="1" dirty="0" err="1">
                <a:latin typeface="Times New Roman" panose="02020603050405020304" pitchFamily="18" charset="0"/>
                <a:cs typeface="Times New Roman" panose="02020603050405020304" pitchFamily="18" charset="0"/>
              </a:rPr>
              <a:t>Is</a:t>
            </a:r>
            <a:r>
              <a:rPr lang="it-IT" sz="2400" i="1" dirty="0">
                <a:latin typeface="Times New Roman" panose="02020603050405020304" pitchFamily="18" charset="0"/>
                <a:cs typeface="Times New Roman" panose="02020603050405020304" pitchFamily="18" charset="0"/>
              </a:rPr>
              <a:t> 26,17). In un qualche modo diveniamo padri di noi stessi</a:t>
            </a:r>
          </a:p>
          <a:p>
            <a:pPr marL="0" indent="0" algn="r">
              <a:buNone/>
            </a:pPr>
            <a:r>
              <a:rPr lang="it-IT" sz="2400" dirty="0">
                <a:latin typeface="Times New Roman" panose="02020603050405020304" pitchFamily="18" charset="0"/>
                <a:cs typeface="Times New Roman" panose="02020603050405020304" pitchFamily="18" charset="0"/>
              </a:rPr>
              <a:t>(Gregorio di </a:t>
            </a:r>
            <a:r>
              <a:rPr lang="it-IT" sz="2400" dirty="0" err="1">
                <a:latin typeface="Times New Roman" panose="02020603050405020304" pitchFamily="18" charset="0"/>
                <a:cs typeface="Times New Roman" panose="02020603050405020304" pitchFamily="18" charset="0"/>
              </a:rPr>
              <a:t>Nissa</a:t>
            </a:r>
            <a:r>
              <a:rPr lang="it-IT" sz="2400" dirty="0">
                <a:latin typeface="Times New Roman" panose="02020603050405020304" pitchFamily="18" charset="0"/>
                <a:cs typeface="Times New Roman" panose="02020603050405020304" pitchFamily="18" charset="0"/>
              </a:rPr>
              <a:t>, Omelie sull’Ecclesiaste)</a:t>
            </a:r>
            <a:endParaRPr lang="it-IT" sz="2400" i="1" dirty="0">
              <a:latin typeface="Times New Roman" panose="02020603050405020304" pitchFamily="18" charset="0"/>
              <a:cs typeface="Times New Roman" panose="02020603050405020304" pitchFamily="18" charset="0"/>
            </a:endParaRPr>
          </a:p>
        </p:txBody>
      </p:sp>
      <p:sp>
        <p:nvSpPr>
          <p:cNvPr id="8" name="Title 1"/>
          <p:cNvSpPr txBox="1">
            <a:spLocks/>
          </p:cNvSpPr>
          <p:nvPr/>
        </p:nvSpPr>
        <p:spPr>
          <a:xfrm>
            <a:off x="751809" y="3411251"/>
            <a:ext cx="31721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dirty="0">
                <a:solidFill>
                  <a:schemeClr val="tx2">
                    <a:satMod val="130000"/>
                  </a:schemeClr>
                </a:solidFill>
                <a:effectLst>
                  <a:outerShdw blurRad="50000" dist="30000" dir="5400000" algn="tl" rotWithShape="0">
                    <a:srgbClr val="000000">
                      <a:alpha val="30000"/>
                    </a:srgbClr>
                  </a:outerShdw>
                </a:effectLst>
              </a:rPr>
              <a:t>Ambrogio</a:t>
            </a:r>
            <a:endParaRPr lang="it-IT" dirty="0"/>
          </a:p>
        </p:txBody>
      </p:sp>
      <p:pic>
        <p:nvPicPr>
          <p:cNvPr id="9" name="Picture 6" descr="San Gregorio di Nissa: affresco nella chiesa di Chora ad Istanbu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1124744"/>
            <a:ext cx="1297271" cy="147600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8" descr="sant'ambrogi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8614" y="4365104"/>
            <a:ext cx="1191194" cy="1551087"/>
          </a:xfrm>
          <a:prstGeom prst="rect">
            <a:avLst/>
          </a:prstGeom>
          <a:noFill/>
          <a:extLst>
            <a:ext uri="{909E8E84-426E-40DD-AFC4-6F175D3DCCD1}">
              <a14:hiddenFill xmlns:a14="http://schemas.microsoft.com/office/drawing/2010/main">
                <a:solidFill>
                  <a:srgbClr val="FFFFFF"/>
                </a:solidFill>
              </a14:hiddenFill>
            </a:ext>
          </a:extLst>
        </p:spPr>
      </p:pic>
      <p:sp>
        <p:nvSpPr>
          <p:cNvPr id="13" name="Content Placeholder 2"/>
          <p:cNvSpPr>
            <a:spLocks noGrp="1"/>
          </p:cNvSpPr>
          <p:nvPr>
            <p:ph sz="half" idx="1"/>
          </p:nvPr>
        </p:nvSpPr>
        <p:spPr>
          <a:xfrm>
            <a:off x="2195736" y="1124744"/>
            <a:ext cx="2316882" cy="2453357"/>
          </a:xfrm>
        </p:spPr>
        <p:txBody>
          <a:bodyPr>
            <a:normAutofit fontScale="70000" lnSpcReduction="20000"/>
          </a:bodyPr>
          <a:lstStyle/>
          <a:p>
            <a:pPr marL="0" indent="0">
              <a:buNone/>
            </a:pPr>
            <a:r>
              <a:rPr lang="it-IT" dirty="0"/>
              <a:t>In un qualche modo diveniamo padri di noi stessi; infatti, attraverso la volontà buona plasmiamo e generiamo noi stessi e ci diamo alla luce. Questo si verifica perché accogliamo in noi Dio, essendo divenuti figli di Dio.</a:t>
            </a:r>
          </a:p>
        </p:txBody>
      </p:sp>
      <p:sp>
        <p:nvSpPr>
          <p:cNvPr id="14" name="Content Placeholder 6"/>
          <p:cNvSpPr txBox="1">
            <a:spLocks/>
          </p:cNvSpPr>
          <p:nvPr/>
        </p:nvSpPr>
        <p:spPr>
          <a:xfrm>
            <a:off x="4788024" y="4365104"/>
            <a:ext cx="3960440" cy="18002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ap="rnd">
            <a:solidFill>
              <a:schemeClr val="accent1"/>
            </a:solidFill>
          </a:ln>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it-IT" sz="800" i="1" dirty="0">
              <a:latin typeface="Times New Roman" panose="02020603050405020304" pitchFamily="18" charset="0"/>
              <a:cs typeface="Times New Roman" panose="02020603050405020304" pitchFamily="18" charset="0"/>
            </a:endParaRPr>
          </a:p>
          <a:p>
            <a:pPr marL="0" indent="0">
              <a:buNone/>
            </a:pPr>
            <a:r>
              <a:rPr lang="it-IT" sz="2400" i="1" dirty="0">
                <a:latin typeface="Times New Roman" panose="02020603050405020304" pitchFamily="18" charset="0"/>
                <a:cs typeface="Times New Roman" panose="02020603050405020304" pitchFamily="18" charset="0"/>
              </a:rPr>
              <a:t>«Vedi bene che Maria non aveva dubitato, bensì creduto, e perciò aveva conseguito il frutto della sua fede. Beata tu che hai creduto. Ma beati anche voi che avete udito e avete creduto: infatti, ogni anima che crede, concepisce e genera il Verbo di Dio, e ne comprende le operazioni».</a:t>
            </a:r>
          </a:p>
          <a:p>
            <a:pPr marL="0" indent="0" algn="r">
              <a:buNone/>
            </a:pPr>
            <a:r>
              <a:rPr lang="it-IT" sz="2400" dirty="0">
                <a:latin typeface="Times New Roman" panose="02020603050405020304" pitchFamily="18" charset="0"/>
                <a:cs typeface="Times New Roman" panose="02020603050405020304" pitchFamily="18" charset="0"/>
              </a:rPr>
              <a:t>(Ambrogio, Esposizione del Vangelo secondo Luca)</a:t>
            </a:r>
            <a:endParaRPr lang="it-IT"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790157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37134"/>
            <a:ext cx="7886700" cy="1335682"/>
          </a:xfrm>
        </p:spPr>
        <p:txBody>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Il tesoro della tradizione dei Padri</a:t>
            </a:r>
            <a:endParaRPr lang="it-IT" dirty="0"/>
          </a:p>
        </p:txBody>
      </p:sp>
      <p:sp>
        <p:nvSpPr>
          <p:cNvPr id="3" name="Content Placeholder 2"/>
          <p:cNvSpPr>
            <a:spLocks noGrp="1"/>
          </p:cNvSpPr>
          <p:nvPr>
            <p:ph idx="1"/>
          </p:nvPr>
        </p:nvSpPr>
        <p:spPr>
          <a:xfrm>
            <a:off x="628650" y="2100386"/>
            <a:ext cx="7886700" cy="3848894"/>
          </a:xfrm>
        </p:spPr>
        <p:txBody>
          <a:bodyPr>
            <a:normAutofit/>
          </a:bodyPr>
          <a:lstStyle/>
          <a:p>
            <a:r>
              <a:rPr lang="it-IT" sz="3200" dirty="0"/>
              <a:t>Guardare al Figlio di Dio, fatto uomo, che attrae la nostra umanità a fiorire negli aneliti che porta inscritti.</a:t>
            </a:r>
          </a:p>
          <a:p>
            <a:r>
              <a:rPr lang="it-IT" sz="3200" dirty="0"/>
              <a:t>Mentre generiamo noi stessi contribuiamo a favorire la generazione del Cristo nei nostri fratelli, in coloro che ci sono affidati come fratelli e a cui noi siamo affidati.</a:t>
            </a:r>
            <a:endParaRPr lang="it-IT" sz="2000" dirty="0"/>
          </a:p>
        </p:txBody>
      </p:sp>
      <p:sp>
        <p:nvSpPr>
          <p:cNvPr id="5"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a:solidFill>
                  <a:srgbClr val="993300"/>
                </a:solidFill>
              </a:rPr>
              <a:t>Prima </a:t>
            </a:r>
            <a:r>
              <a:rPr lang="en-US" sz="1600" dirty="0" err="1">
                <a:solidFill>
                  <a:srgbClr val="993300"/>
                </a:solidFill>
              </a:rPr>
              <a:t>prospettiva</a:t>
            </a:r>
            <a:r>
              <a:rPr lang="en-US" sz="1600" dirty="0">
                <a:solidFill>
                  <a:srgbClr val="993300"/>
                </a:solidFill>
              </a:rPr>
              <a:t>: da quale </a:t>
            </a:r>
            <a:r>
              <a:rPr lang="en-US" sz="1600" dirty="0" err="1">
                <a:solidFill>
                  <a:srgbClr val="993300"/>
                </a:solidFill>
              </a:rPr>
              <a:t>tradizione</a:t>
            </a:r>
            <a:r>
              <a:rPr lang="en-US" sz="1600" dirty="0">
                <a:solidFill>
                  <a:srgbClr val="993300"/>
                </a:solidFill>
              </a:rPr>
              <a:t> </a:t>
            </a:r>
            <a:r>
              <a:rPr lang="en-US" sz="1600" dirty="0" err="1">
                <a:solidFill>
                  <a:srgbClr val="993300"/>
                </a:solidFill>
              </a:rPr>
              <a:t>veniamo</a:t>
            </a:r>
            <a:r>
              <a:rPr lang="en-US" sz="1600" dirty="0">
                <a:solidFill>
                  <a:srgbClr val="993300"/>
                </a:solidFill>
              </a:rPr>
              <a:t>?</a:t>
            </a:r>
          </a:p>
        </p:txBody>
      </p:sp>
    </p:spTree>
    <p:extLst>
      <p:ext uri="{BB962C8B-B14F-4D97-AF65-F5344CB8AC3E}">
        <p14:creationId xmlns:p14="http://schemas.microsoft.com/office/powerpoint/2010/main" val="11606327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6632"/>
            <a:ext cx="7886700" cy="1325563"/>
          </a:xfrm>
        </p:spPr>
        <p:txBody>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Massimo il Confessore</a:t>
            </a:r>
            <a:endParaRPr lang="it-IT" dirty="0"/>
          </a:p>
        </p:txBody>
      </p:sp>
      <p:sp>
        <p:nvSpPr>
          <p:cNvPr id="3" name="Content Placeholder 2"/>
          <p:cNvSpPr>
            <a:spLocks noGrp="1"/>
          </p:cNvSpPr>
          <p:nvPr>
            <p:ph sz="half" idx="1"/>
          </p:nvPr>
        </p:nvSpPr>
        <p:spPr>
          <a:xfrm>
            <a:off x="628650" y="3038780"/>
            <a:ext cx="3886200" cy="2982508"/>
          </a:xfrm>
        </p:spPr>
        <p:txBody>
          <a:bodyPr>
            <a:normAutofit fontScale="70000" lnSpcReduction="20000"/>
          </a:bodyPr>
          <a:lstStyle/>
          <a:p>
            <a:pPr marL="0" indent="0">
              <a:buNone/>
            </a:pPr>
            <a:r>
              <a:rPr lang="it-IT" dirty="0"/>
              <a:t>Il secolarismo imperante, di per sé, non è negazione di Dio, ma della creatura, cioè della sua umanità.</a:t>
            </a:r>
          </a:p>
          <a:p>
            <a:pPr marL="0" indent="0">
              <a:buNone/>
            </a:pPr>
            <a:r>
              <a:rPr lang="it-IT" dirty="0"/>
              <a:t>È come se l’uomo si beasse delle infinite potenzialità che scopre senza tener conto del limite ontologico che lo segna: non accetta di essere creatura, rimuove la sua origine.</a:t>
            </a:r>
          </a:p>
          <a:p>
            <a:pPr marL="0" indent="0">
              <a:buNone/>
            </a:pPr>
            <a:r>
              <a:rPr lang="it-IT" dirty="0"/>
              <a:t>È l’inganno dell’eterno serpente tentatore.</a:t>
            </a:r>
          </a:p>
        </p:txBody>
      </p:sp>
      <p:sp>
        <p:nvSpPr>
          <p:cNvPr id="6"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a:solidFill>
                  <a:srgbClr val="993300"/>
                </a:solidFill>
              </a:rPr>
              <a:t>Prima </a:t>
            </a:r>
            <a:r>
              <a:rPr lang="en-US" sz="1600" dirty="0" err="1">
                <a:solidFill>
                  <a:srgbClr val="993300"/>
                </a:solidFill>
              </a:rPr>
              <a:t>prospettiva</a:t>
            </a:r>
            <a:r>
              <a:rPr lang="en-US" sz="1600" dirty="0">
                <a:solidFill>
                  <a:srgbClr val="993300"/>
                </a:solidFill>
              </a:rPr>
              <a:t>: da quale </a:t>
            </a:r>
            <a:r>
              <a:rPr lang="en-US" sz="1600" dirty="0" err="1">
                <a:solidFill>
                  <a:srgbClr val="993300"/>
                </a:solidFill>
              </a:rPr>
              <a:t>tradizione</a:t>
            </a:r>
            <a:r>
              <a:rPr lang="en-US" sz="1600" dirty="0">
                <a:solidFill>
                  <a:srgbClr val="993300"/>
                </a:solidFill>
              </a:rPr>
              <a:t> </a:t>
            </a:r>
            <a:r>
              <a:rPr lang="en-US" sz="1600" dirty="0" err="1">
                <a:solidFill>
                  <a:srgbClr val="993300"/>
                </a:solidFill>
              </a:rPr>
              <a:t>veniamo</a:t>
            </a:r>
            <a:r>
              <a:rPr lang="en-US" sz="1600" dirty="0">
                <a:solidFill>
                  <a:srgbClr val="993300"/>
                </a:solidFill>
              </a:rPr>
              <a:t>?</a:t>
            </a:r>
          </a:p>
        </p:txBody>
      </p:sp>
      <p:sp>
        <p:nvSpPr>
          <p:cNvPr id="12" name="Content Placeholder 6"/>
          <p:cNvSpPr txBox="1">
            <a:spLocks/>
          </p:cNvSpPr>
          <p:nvPr/>
        </p:nvSpPr>
        <p:spPr>
          <a:xfrm>
            <a:off x="4514850" y="1412776"/>
            <a:ext cx="4233614" cy="432048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ap="rnd">
            <a:solidFill>
              <a:schemeClr val="accent1"/>
            </a:solidFill>
          </a:ln>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it-IT" sz="2400" i="1" dirty="0">
                <a:latin typeface="Times New Roman" panose="02020603050405020304" pitchFamily="18" charset="0"/>
                <a:cs typeface="Times New Roman" panose="02020603050405020304" pitchFamily="18" charset="0"/>
              </a:rPr>
              <a:t>«Tutto ciò che il Verbo di Dio, nella sua condizione di abbassamento, ha operato nella carne, costituisce il contenuto proprio della preghiera in forma di domanda. Essa insegna ad appropriarsi di quei beni, di cui unico vero dispensatore è Dio, il Padre, attraverso la mediazione del Figlio, nello Spirito Santo”.</a:t>
            </a:r>
          </a:p>
          <a:p>
            <a:pPr marL="0" indent="0" algn="r">
              <a:buNone/>
            </a:pPr>
            <a:r>
              <a:rPr lang="it-IT" sz="2400" dirty="0">
                <a:latin typeface="Times New Roman" panose="02020603050405020304" pitchFamily="18" charset="0"/>
                <a:cs typeface="Times New Roman" panose="02020603050405020304" pitchFamily="18" charset="0"/>
              </a:rPr>
              <a:t>(Massimo Confessore, Commento al Padre nostro)</a:t>
            </a:r>
            <a:endParaRPr lang="it-IT" sz="2400" i="1" dirty="0">
              <a:latin typeface="Times New Roman" panose="02020603050405020304" pitchFamily="18" charset="0"/>
              <a:cs typeface="Times New Roman" panose="02020603050405020304" pitchFamily="18" charset="0"/>
            </a:endParaRPr>
          </a:p>
        </p:txBody>
      </p:sp>
      <p:pic>
        <p:nvPicPr>
          <p:cNvPr id="8" name="Picture 10" descr="Icona raffigurante il sant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3023" y="1196752"/>
            <a:ext cx="1062673" cy="14911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74032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37134"/>
            <a:ext cx="7886700" cy="1335682"/>
          </a:xfrm>
        </p:spPr>
        <p:txBody>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Tre snodi</a:t>
            </a:r>
            <a:endParaRPr lang="it-IT" dirty="0"/>
          </a:p>
        </p:txBody>
      </p:sp>
      <p:sp>
        <p:nvSpPr>
          <p:cNvPr id="3" name="Content Placeholder 2"/>
          <p:cNvSpPr>
            <a:spLocks noGrp="1"/>
          </p:cNvSpPr>
          <p:nvPr>
            <p:ph idx="1"/>
          </p:nvPr>
        </p:nvSpPr>
        <p:spPr>
          <a:xfrm>
            <a:off x="628650" y="1772816"/>
            <a:ext cx="7886700" cy="4176464"/>
          </a:xfrm>
        </p:spPr>
        <p:txBody>
          <a:bodyPr>
            <a:normAutofit fontScale="92500" lnSpcReduction="10000"/>
          </a:bodyPr>
          <a:lstStyle/>
          <a:p>
            <a:pPr marL="514350" indent="-514350">
              <a:buFont typeface="+mj-lt"/>
              <a:buAutoNum type="arabicPeriod"/>
            </a:pPr>
            <a:r>
              <a:rPr lang="it-IT" sz="3200" b="1" dirty="0"/>
              <a:t>Ascoltare</a:t>
            </a:r>
            <a:r>
              <a:rPr lang="it-IT" sz="3200" dirty="0"/>
              <a:t> gli insegnamenti</a:t>
            </a:r>
          </a:p>
          <a:p>
            <a:pPr marL="514350" indent="-514350">
              <a:buFont typeface="+mj-lt"/>
              <a:buAutoNum type="arabicPeriod"/>
            </a:pPr>
            <a:r>
              <a:rPr lang="it-IT" sz="3200" dirty="0"/>
              <a:t>… che portano a una </a:t>
            </a:r>
            <a:r>
              <a:rPr lang="it-IT" sz="3200" b="1" dirty="0"/>
              <a:t>conoscenza</a:t>
            </a:r>
          </a:p>
          <a:p>
            <a:pPr marL="514350" indent="-514350">
              <a:buFont typeface="+mj-lt"/>
              <a:buAutoNum type="arabicPeriod"/>
            </a:pPr>
            <a:r>
              <a:rPr lang="it-IT" sz="3200" dirty="0"/>
              <a:t>… per arrivare a una </a:t>
            </a:r>
            <a:r>
              <a:rPr lang="it-IT" sz="3200" b="1" dirty="0"/>
              <a:t>somiglianza</a:t>
            </a:r>
          </a:p>
          <a:p>
            <a:pPr marL="0" indent="0">
              <a:buNone/>
            </a:pPr>
            <a:endParaRPr lang="it-IT" sz="3200" dirty="0"/>
          </a:p>
          <a:p>
            <a:pPr marL="0" indent="0">
              <a:buNone/>
            </a:pPr>
            <a:r>
              <a:rPr lang="it-IT" sz="3200" dirty="0"/>
              <a:t>I Padri sono i testimoni ed i maestri di quella </a:t>
            </a:r>
            <a:r>
              <a:rPr lang="it-IT" sz="3200" dirty="0">
                <a:solidFill>
                  <a:srgbClr val="FF0000"/>
                </a:solidFill>
              </a:rPr>
              <a:t>'scienza dello </a:t>
            </a:r>
            <a:r>
              <a:rPr lang="it-IT" sz="3200" dirty="0" err="1">
                <a:solidFill>
                  <a:srgbClr val="FF0000"/>
                </a:solidFill>
              </a:rPr>
              <a:t>spirito'</a:t>
            </a:r>
            <a:r>
              <a:rPr lang="it-IT" sz="3200" dirty="0">
                <a:solidFill>
                  <a:srgbClr val="FF0000"/>
                </a:solidFill>
              </a:rPr>
              <a:t> </a:t>
            </a:r>
            <a:r>
              <a:rPr lang="it-IT" sz="3200" dirty="0"/>
              <a:t>che è l'arte di condurre l'uomo alla comunione con Dio svelandogli passo </a:t>
            </a:r>
            <a:r>
              <a:rPr lang="it-IT" sz="3200" dirty="0" err="1"/>
              <a:t>passo</a:t>
            </a:r>
            <a:r>
              <a:rPr lang="it-IT" sz="3200" dirty="0"/>
              <a:t> la verità del suo essere </a:t>
            </a:r>
            <a:r>
              <a:rPr lang="it-IT" sz="3200" dirty="0">
                <a:solidFill>
                  <a:srgbClr val="FF0000"/>
                </a:solidFill>
              </a:rPr>
              <a:t>'ordinato a diventare dio‘</a:t>
            </a:r>
            <a:r>
              <a:rPr lang="it-IT" sz="3200" dirty="0"/>
              <a:t> (Basilio Magno)</a:t>
            </a:r>
          </a:p>
          <a:p>
            <a:pPr marL="0" indent="0">
              <a:buNone/>
            </a:pPr>
            <a:endParaRPr lang="it-IT" sz="2000" dirty="0"/>
          </a:p>
          <a:p>
            <a:pPr marL="514350" indent="-514350">
              <a:buFont typeface="+mj-lt"/>
              <a:buAutoNum type="arabicPeriod"/>
            </a:pPr>
            <a:endParaRPr lang="it-IT" sz="2000" dirty="0"/>
          </a:p>
        </p:txBody>
      </p:sp>
      <p:sp>
        <p:nvSpPr>
          <p:cNvPr id="5"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a:solidFill>
                  <a:srgbClr val="993300"/>
                </a:solidFill>
              </a:rPr>
              <a:t>Prima </a:t>
            </a:r>
            <a:r>
              <a:rPr lang="en-US" sz="1600" dirty="0" err="1">
                <a:solidFill>
                  <a:srgbClr val="993300"/>
                </a:solidFill>
              </a:rPr>
              <a:t>prospettiva</a:t>
            </a:r>
            <a:r>
              <a:rPr lang="en-US" sz="1600" dirty="0">
                <a:solidFill>
                  <a:srgbClr val="993300"/>
                </a:solidFill>
              </a:rPr>
              <a:t>: da quale </a:t>
            </a:r>
            <a:r>
              <a:rPr lang="en-US" sz="1600" dirty="0" err="1">
                <a:solidFill>
                  <a:srgbClr val="993300"/>
                </a:solidFill>
              </a:rPr>
              <a:t>tradizione</a:t>
            </a:r>
            <a:r>
              <a:rPr lang="en-US" sz="1600" dirty="0">
                <a:solidFill>
                  <a:srgbClr val="993300"/>
                </a:solidFill>
              </a:rPr>
              <a:t> </a:t>
            </a:r>
            <a:r>
              <a:rPr lang="en-US" sz="1600" dirty="0" err="1">
                <a:solidFill>
                  <a:srgbClr val="993300"/>
                </a:solidFill>
              </a:rPr>
              <a:t>veniamo</a:t>
            </a:r>
            <a:r>
              <a:rPr lang="en-US" sz="1600" dirty="0">
                <a:solidFill>
                  <a:srgbClr val="993300"/>
                </a:solidFill>
              </a:rPr>
              <a:t>?</a:t>
            </a:r>
          </a:p>
        </p:txBody>
      </p:sp>
    </p:spTree>
    <p:extLst>
      <p:ext uri="{BB962C8B-B14F-4D97-AF65-F5344CB8AC3E}">
        <p14:creationId xmlns:p14="http://schemas.microsoft.com/office/powerpoint/2010/main" val="29061156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551706"/>
          </a:xfrm>
        </p:spPr>
        <p:txBody>
          <a:bodyPr>
            <a:normAutofit fontScale="90000"/>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Seconda prospettiva: qual è la situazione in cui riconosciamo di vivere?</a:t>
            </a:r>
            <a:endParaRPr lang="it-IT" dirty="0"/>
          </a:p>
        </p:txBody>
      </p:sp>
      <p:sp>
        <p:nvSpPr>
          <p:cNvPr id="3" name="Content Placeholder 2"/>
          <p:cNvSpPr>
            <a:spLocks noGrp="1"/>
          </p:cNvSpPr>
          <p:nvPr>
            <p:ph idx="1"/>
          </p:nvPr>
        </p:nvSpPr>
        <p:spPr>
          <a:xfrm>
            <a:off x="628650" y="2348880"/>
            <a:ext cx="7886700" cy="3318549"/>
          </a:xfrm>
        </p:spPr>
        <p:txBody>
          <a:bodyPr>
            <a:normAutofit/>
          </a:bodyPr>
          <a:lstStyle/>
          <a:p>
            <a:pPr marL="0" indent="0">
              <a:buNone/>
            </a:pPr>
            <a:r>
              <a:rPr lang="it-IT" sz="3200" kern="1200" dirty="0">
                <a:solidFill>
                  <a:schemeClr val="tx1"/>
                </a:solidFill>
                <a:latin typeface="+mn-lt"/>
                <a:ea typeface="+mn-ea"/>
                <a:cs typeface="+mn-cs"/>
              </a:rPr>
              <a:t>DUE REAZIONI</a:t>
            </a:r>
          </a:p>
          <a:p>
            <a:pPr marL="514350" indent="-514350">
              <a:buFont typeface="+mj-lt"/>
              <a:buAutoNum type="arabicPeriod"/>
            </a:pPr>
            <a:r>
              <a:rPr lang="it-IT" dirty="0"/>
              <a:t>La solitudine dei preti nasce da deficienza di testimonianza o è sintomo di una difficoltà nella percezione del mistero della chiesa?</a:t>
            </a:r>
          </a:p>
          <a:p>
            <a:pPr marL="514350" indent="-514350">
              <a:buFont typeface="+mj-lt"/>
              <a:buAutoNum type="arabicPeriod"/>
            </a:pPr>
            <a:r>
              <a:rPr lang="it-IT" dirty="0"/>
              <a:t>Nel compito che mi è affidato, in che cosa resto implicato nel mio cammino di umanità e di sequela del Signore?</a:t>
            </a:r>
          </a:p>
        </p:txBody>
      </p:sp>
      <p:sp>
        <p:nvSpPr>
          <p:cNvPr id="6" name="Segnaposto piè di pagina 5"/>
          <p:cNvSpPr>
            <a:spLocks noGrp="1"/>
          </p:cNvSpPr>
          <p:nvPr>
            <p:ph type="ftr" sz="quarter" idx="11"/>
          </p:nvPr>
        </p:nvSpPr>
        <p:spPr>
          <a:xfrm>
            <a:off x="628650" y="6356351"/>
            <a:ext cx="7886700" cy="365125"/>
          </a:xfrm>
        </p:spPr>
        <p:txBody>
          <a:bodyPr/>
          <a:lstStyle/>
          <a:p>
            <a:endParaRPr lang="en-US" sz="1600" dirty="0">
              <a:solidFill>
                <a:srgbClr val="993300"/>
              </a:solidFill>
            </a:endParaRPr>
          </a:p>
        </p:txBody>
      </p:sp>
    </p:spTree>
    <p:extLst>
      <p:ext uri="{BB962C8B-B14F-4D97-AF65-F5344CB8AC3E}">
        <p14:creationId xmlns:p14="http://schemas.microsoft.com/office/powerpoint/2010/main" val="3041908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551706"/>
          </a:xfrm>
        </p:spPr>
        <p:txBody>
          <a:bodyPr>
            <a:normAutofit/>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Due pressioni ingombranti contro lo splendore del Vangelo</a:t>
            </a:r>
            <a:endParaRPr lang="it-IT" dirty="0"/>
          </a:p>
        </p:txBody>
      </p:sp>
      <p:sp>
        <p:nvSpPr>
          <p:cNvPr id="3" name="Content Placeholder 2"/>
          <p:cNvSpPr>
            <a:spLocks noGrp="1"/>
          </p:cNvSpPr>
          <p:nvPr>
            <p:ph idx="1"/>
          </p:nvPr>
        </p:nvSpPr>
        <p:spPr>
          <a:xfrm>
            <a:off x="628650" y="2348880"/>
            <a:ext cx="7886700" cy="3318549"/>
          </a:xfrm>
        </p:spPr>
        <p:txBody>
          <a:bodyPr>
            <a:normAutofit/>
          </a:bodyPr>
          <a:lstStyle/>
          <a:p>
            <a:pPr marL="514350" indent="-514350">
              <a:buFont typeface="+mj-lt"/>
              <a:buAutoNum type="arabicPeriod"/>
            </a:pPr>
            <a:r>
              <a:rPr lang="it-IT" dirty="0"/>
              <a:t>Stiamo diventando tutti autoreferenziali.</a:t>
            </a:r>
            <a:br>
              <a:rPr lang="it-IT" dirty="0"/>
            </a:br>
            <a:r>
              <a:rPr lang="it-IT" dirty="0"/>
              <a:t>Obbedienza: non permettere di sognare la felicità in un posto diverso da quello in cui viviamo (dal romanzo di C. MCCARTHY, </a:t>
            </a:r>
            <a:r>
              <a:rPr lang="it-IT" i="1" dirty="0"/>
              <a:t>La strada</a:t>
            </a:r>
            <a:r>
              <a:rPr lang="it-IT" dirty="0"/>
              <a:t>)</a:t>
            </a:r>
          </a:p>
          <a:p>
            <a:pPr marL="514350" indent="-514350">
              <a:buFont typeface="+mj-lt"/>
              <a:buAutoNum type="arabicPeriod"/>
            </a:pPr>
            <a:r>
              <a:rPr lang="it-IT" dirty="0"/>
              <a:t>Vivere in ritirata, come se il Cristianesimo avesse perduto la presa su uomo di oggi.</a:t>
            </a:r>
            <a:br>
              <a:rPr lang="it-IT" dirty="0"/>
            </a:br>
            <a:r>
              <a:rPr lang="it-IT" dirty="0"/>
              <a:t>Reazione di fuga: spiritualismo e fondamentalismo</a:t>
            </a:r>
          </a:p>
          <a:p>
            <a:pPr marL="514350" indent="-514350">
              <a:buFont typeface="+mj-lt"/>
              <a:buAutoNum type="arabicPeriod"/>
            </a:pPr>
            <a:endParaRPr lang="it-IT" dirty="0"/>
          </a:p>
        </p:txBody>
      </p:sp>
      <p:sp>
        <p:nvSpPr>
          <p:cNvPr id="5"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err="1">
                <a:solidFill>
                  <a:srgbClr val="993300"/>
                </a:solidFill>
              </a:rPr>
              <a:t>Seconda</a:t>
            </a:r>
            <a:r>
              <a:rPr lang="en-US" sz="1600" dirty="0">
                <a:solidFill>
                  <a:srgbClr val="993300"/>
                </a:solidFill>
              </a:rPr>
              <a:t> </a:t>
            </a:r>
            <a:r>
              <a:rPr lang="en-US" sz="1600" dirty="0" err="1">
                <a:solidFill>
                  <a:srgbClr val="993300"/>
                </a:solidFill>
              </a:rPr>
              <a:t>prospettiva</a:t>
            </a:r>
            <a:r>
              <a:rPr lang="en-US" sz="1600" dirty="0">
                <a:solidFill>
                  <a:srgbClr val="993300"/>
                </a:solidFill>
              </a:rPr>
              <a:t>: </a:t>
            </a:r>
            <a:r>
              <a:rPr lang="en-US" sz="1600" dirty="0" err="1">
                <a:solidFill>
                  <a:srgbClr val="993300"/>
                </a:solidFill>
              </a:rPr>
              <a:t>qual</a:t>
            </a:r>
            <a:r>
              <a:rPr lang="en-US" sz="1600" dirty="0">
                <a:solidFill>
                  <a:srgbClr val="993300"/>
                </a:solidFill>
              </a:rPr>
              <a:t> è la </a:t>
            </a:r>
            <a:r>
              <a:rPr lang="en-US" sz="1600" dirty="0" err="1">
                <a:solidFill>
                  <a:srgbClr val="993300"/>
                </a:solidFill>
              </a:rPr>
              <a:t>situazione</a:t>
            </a:r>
            <a:r>
              <a:rPr lang="en-US" sz="1600" dirty="0">
                <a:solidFill>
                  <a:srgbClr val="993300"/>
                </a:solidFill>
              </a:rPr>
              <a:t> in cui </a:t>
            </a:r>
            <a:r>
              <a:rPr lang="en-US" sz="1600" dirty="0" err="1">
                <a:solidFill>
                  <a:srgbClr val="993300"/>
                </a:solidFill>
              </a:rPr>
              <a:t>riconosciamo</a:t>
            </a:r>
            <a:r>
              <a:rPr lang="en-US" sz="1600" dirty="0">
                <a:solidFill>
                  <a:srgbClr val="993300"/>
                </a:solidFill>
              </a:rPr>
              <a:t> di </a:t>
            </a:r>
            <a:r>
              <a:rPr lang="en-US" sz="1600" dirty="0" err="1">
                <a:solidFill>
                  <a:srgbClr val="993300"/>
                </a:solidFill>
              </a:rPr>
              <a:t>vivere</a:t>
            </a:r>
            <a:r>
              <a:rPr lang="en-US" sz="1600" dirty="0">
                <a:solidFill>
                  <a:srgbClr val="993300"/>
                </a:solidFill>
              </a:rPr>
              <a:t>?</a:t>
            </a:r>
          </a:p>
        </p:txBody>
      </p:sp>
    </p:spTree>
    <p:extLst>
      <p:ext uri="{BB962C8B-B14F-4D97-AF65-F5344CB8AC3E}">
        <p14:creationId xmlns:p14="http://schemas.microsoft.com/office/powerpoint/2010/main" val="42521047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124743"/>
          </a:xfrm>
        </p:spPr>
        <p:txBody>
          <a:bodyPr>
            <a:normAutofit/>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Mons. </a:t>
            </a:r>
            <a:r>
              <a:rPr lang="it-IT" sz="4400" kern="1200" dirty="0" err="1">
                <a:solidFill>
                  <a:schemeClr val="tx2">
                    <a:satMod val="130000"/>
                  </a:schemeClr>
                </a:solidFill>
                <a:effectLst>
                  <a:outerShdw blurRad="50000" dist="30000" dir="5400000" algn="tl" rotWithShape="0">
                    <a:srgbClr val="000000">
                      <a:alpha val="30000"/>
                    </a:srgbClr>
                  </a:outerShdw>
                </a:effectLst>
                <a:latin typeface="+mj-lt"/>
                <a:ea typeface="+mj-ea"/>
                <a:cs typeface="+mj-cs"/>
              </a:rPr>
              <a:t>Dagens</a:t>
            </a:r>
            <a:endParaRPr lang="it-IT" dirty="0"/>
          </a:p>
        </p:txBody>
      </p:sp>
      <p:sp>
        <p:nvSpPr>
          <p:cNvPr id="3" name="Content Placeholder 2"/>
          <p:cNvSpPr>
            <a:spLocks noGrp="1"/>
          </p:cNvSpPr>
          <p:nvPr>
            <p:ph idx="1"/>
          </p:nvPr>
        </p:nvSpPr>
        <p:spPr>
          <a:xfrm>
            <a:off x="628650" y="1628800"/>
            <a:ext cx="7886700" cy="4464496"/>
          </a:xfrm>
        </p:spPr>
        <p:txBody>
          <a:bodyPr>
            <a:normAutofit/>
          </a:bodyPr>
          <a:lstStyle/>
          <a:p>
            <a:r>
              <a:rPr lang="it-IT" dirty="0"/>
              <a:t>la Chiesa non è la </a:t>
            </a:r>
            <a:r>
              <a:rPr lang="it-IT" dirty="0">
                <a:solidFill>
                  <a:srgbClr val="FF0000"/>
                </a:solidFill>
              </a:rPr>
              <a:t>tribù</a:t>
            </a:r>
            <a:r>
              <a:rPr lang="it-IT" dirty="0"/>
              <a:t> cattolica </a:t>
            </a:r>
          </a:p>
          <a:p>
            <a:r>
              <a:rPr lang="it-IT" dirty="0"/>
              <a:t>l’evangelizzazione non è una strategia ma una partecipazione al </a:t>
            </a:r>
            <a:r>
              <a:rPr lang="it-IT" dirty="0">
                <a:solidFill>
                  <a:srgbClr val="FF0000"/>
                </a:solidFill>
              </a:rPr>
              <a:t>combattimento</a:t>
            </a:r>
            <a:r>
              <a:rPr lang="it-IT" dirty="0"/>
              <a:t> di Gesù per obbedire a Dio</a:t>
            </a:r>
          </a:p>
          <a:p>
            <a:r>
              <a:rPr lang="it-IT" dirty="0"/>
              <a:t>la chiesa è chiamata a </a:t>
            </a:r>
            <a:r>
              <a:rPr lang="it-IT" dirty="0">
                <a:solidFill>
                  <a:srgbClr val="FF0000"/>
                </a:solidFill>
              </a:rPr>
              <a:t>testimoniare</a:t>
            </a:r>
            <a:r>
              <a:rPr lang="it-IT" dirty="0"/>
              <a:t> la novità di Dio sempre più misconosciuta</a:t>
            </a:r>
          </a:p>
          <a:p>
            <a:r>
              <a:rPr lang="it-IT" dirty="0"/>
              <a:t>per la chiesa non si tratta dell’</a:t>
            </a:r>
            <a:r>
              <a:rPr lang="it-IT" dirty="0">
                <a:solidFill>
                  <a:srgbClr val="FF0000"/>
                </a:solidFill>
              </a:rPr>
              <a:t>apertura</a:t>
            </a:r>
            <a:r>
              <a:rPr lang="it-IT" dirty="0"/>
              <a:t> al mondo ma </a:t>
            </a:r>
            <a:r>
              <a:rPr lang="it-IT" dirty="0">
                <a:solidFill>
                  <a:srgbClr val="FF0000"/>
                </a:solidFill>
              </a:rPr>
              <a:t>a Dio</a:t>
            </a:r>
          </a:p>
          <a:p>
            <a:r>
              <a:rPr lang="it-IT" dirty="0"/>
              <a:t>la chiesa è chiamata ad essere dalla parte di ciò che </a:t>
            </a:r>
            <a:r>
              <a:rPr lang="it-IT" dirty="0">
                <a:solidFill>
                  <a:srgbClr val="FF0000"/>
                </a:solidFill>
              </a:rPr>
              <a:t>comincia</a:t>
            </a:r>
            <a:r>
              <a:rPr lang="it-IT" dirty="0"/>
              <a:t> e di ciò che </a:t>
            </a:r>
            <a:r>
              <a:rPr lang="it-IT" dirty="0">
                <a:solidFill>
                  <a:srgbClr val="FF0000"/>
                </a:solidFill>
              </a:rPr>
              <a:t>germoglia</a:t>
            </a:r>
          </a:p>
          <a:p>
            <a:endParaRPr lang="it-IT" dirty="0"/>
          </a:p>
        </p:txBody>
      </p:sp>
      <p:sp>
        <p:nvSpPr>
          <p:cNvPr id="5"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err="1">
                <a:solidFill>
                  <a:srgbClr val="993300"/>
                </a:solidFill>
              </a:rPr>
              <a:t>Seconda</a:t>
            </a:r>
            <a:r>
              <a:rPr lang="en-US" sz="1600" dirty="0">
                <a:solidFill>
                  <a:srgbClr val="993300"/>
                </a:solidFill>
              </a:rPr>
              <a:t> </a:t>
            </a:r>
            <a:r>
              <a:rPr lang="en-US" sz="1600" dirty="0" err="1">
                <a:solidFill>
                  <a:srgbClr val="993300"/>
                </a:solidFill>
              </a:rPr>
              <a:t>prospettiva</a:t>
            </a:r>
            <a:r>
              <a:rPr lang="en-US" sz="1600" dirty="0">
                <a:solidFill>
                  <a:srgbClr val="993300"/>
                </a:solidFill>
              </a:rPr>
              <a:t>: </a:t>
            </a:r>
            <a:r>
              <a:rPr lang="en-US" sz="1600" dirty="0" err="1">
                <a:solidFill>
                  <a:srgbClr val="993300"/>
                </a:solidFill>
              </a:rPr>
              <a:t>qual</a:t>
            </a:r>
            <a:r>
              <a:rPr lang="en-US" sz="1600" dirty="0">
                <a:solidFill>
                  <a:srgbClr val="993300"/>
                </a:solidFill>
              </a:rPr>
              <a:t> è la </a:t>
            </a:r>
            <a:r>
              <a:rPr lang="en-US" sz="1600" dirty="0" err="1">
                <a:solidFill>
                  <a:srgbClr val="993300"/>
                </a:solidFill>
              </a:rPr>
              <a:t>situazione</a:t>
            </a:r>
            <a:r>
              <a:rPr lang="en-US" sz="1600" dirty="0">
                <a:solidFill>
                  <a:srgbClr val="993300"/>
                </a:solidFill>
              </a:rPr>
              <a:t> in cui </a:t>
            </a:r>
            <a:r>
              <a:rPr lang="en-US" sz="1600" dirty="0" err="1">
                <a:solidFill>
                  <a:srgbClr val="993300"/>
                </a:solidFill>
              </a:rPr>
              <a:t>riconosciamo</a:t>
            </a:r>
            <a:r>
              <a:rPr lang="en-US" sz="1600" dirty="0">
                <a:solidFill>
                  <a:srgbClr val="993300"/>
                </a:solidFill>
              </a:rPr>
              <a:t> di </a:t>
            </a:r>
            <a:r>
              <a:rPr lang="en-US" sz="1600" dirty="0" err="1">
                <a:solidFill>
                  <a:srgbClr val="993300"/>
                </a:solidFill>
              </a:rPr>
              <a:t>vivere</a:t>
            </a:r>
            <a:r>
              <a:rPr lang="en-US" sz="1600" dirty="0">
                <a:solidFill>
                  <a:srgbClr val="993300"/>
                </a:solidFill>
              </a:rPr>
              <a:t>?</a:t>
            </a:r>
          </a:p>
        </p:txBody>
      </p:sp>
    </p:spTree>
    <p:extLst>
      <p:ext uri="{BB962C8B-B14F-4D97-AF65-F5344CB8AC3E}">
        <p14:creationId xmlns:p14="http://schemas.microsoft.com/office/powerpoint/2010/main" val="8484471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047649"/>
          </a:xfrm>
        </p:spPr>
        <p:txBody>
          <a:bodyPr>
            <a:normAutofit fontScale="90000"/>
          </a:bodyPr>
          <a:lstStyle/>
          <a:p>
            <a:r>
              <a:rPr lang="it-IT" dirty="0">
                <a:solidFill>
                  <a:schemeClr val="tx2">
                    <a:satMod val="130000"/>
                  </a:schemeClr>
                </a:solidFill>
                <a:effectLst>
                  <a:outerShdw blurRad="50000" dist="30000" dir="5400000" algn="tl" rotWithShape="0">
                    <a:srgbClr val="000000">
                      <a:alpha val="30000"/>
                    </a:srgbClr>
                  </a:outerShdw>
                </a:effectLst>
              </a:rPr>
              <a:t>Tenere aperta la via di Dio al mondo</a:t>
            </a:r>
            <a:endParaRPr lang="it-IT" dirty="0"/>
          </a:p>
        </p:txBody>
      </p:sp>
      <p:sp>
        <p:nvSpPr>
          <p:cNvPr id="3" name="Content Placeholder 2"/>
          <p:cNvSpPr>
            <a:spLocks noGrp="1"/>
          </p:cNvSpPr>
          <p:nvPr>
            <p:ph sz="half" idx="1"/>
          </p:nvPr>
        </p:nvSpPr>
        <p:spPr>
          <a:xfrm>
            <a:off x="628650" y="1628800"/>
            <a:ext cx="3886200" cy="4351338"/>
          </a:xfrm>
        </p:spPr>
        <p:txBody>
          <a:bodyPr>
            <a:normAutofit/>
          </a:bodyPr>
          <a:lstStyle/>
          <a:p>
            <a:r>
              <a:rPr lang="it-IT" dirty="0"/>
              <a:t>Dissolvenza della verità a favore dell’esperienza soggettiva</a:t>
            </a:r>
          </a:p>
          <a:p>
            <a:r>
              <a:rPr lang="it-IT" dirty="0"/>
              <a:t>Novità del Dio rivelato da Gesù</a:t>
            </a:r>
          </a:p>
          <a:p>
            <a:r>
              <a:rPr lang="it-IT" dirty="0"/>
              <a:t>Perdita della percezione della bellezza della via cristiana</a:t>
            </a:r>
          </a:p>
          <a:p>
            <a:r>
              <a:rPr lang="it-IT" dirty="0"/>
              <a:t>Trasmissione della fede e cura dell’umano</a:t>
            </a:r>
          </a:p>
        </p:txBody>
      </p:sp>
      <p:sp>
        <p:nvSpPr>
          <p:cNvPr id="6"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err="1">
                <a:solidFill>
                  <a:srgbClr val="993300"/>
                </a:solidFill>
              </a:rPr>
              <a:t>Seconda</a:t>
            </a:r>
            <a:r>
              <a:rPr lang="en-US" sz="1600" dirty="0">
                <a:solidFill>
                  <a:srgbClr val="993300"/>
                </a:solidFill>
              </a:rPr>
              <a:t> </a:t>
            </a:r>
            <a:r>
              <a:rPr lang="en-US" sz="1600" dirty="0" err="1">
                <a:solidFill>
                  <a:srgbClr val="993300"/>
                </a:solidFill>
              </a:rPr>
              <a:t>prospettiva</a:t>
            </a:r>
            <a:r>
              <a:rPr lang="en-US" sz="1600" dirty="0">
                <a:solidFill>
                  <a:srgbClr val="993300"/>
                </a:solidFill>
              </a:rPr>
              <a:t>: </a:t>
            </a:r>
            <a:r>
              <a:rPr lang="en-US" sz="1600" dirty="0" err="1">
                <a:solidFill>
                  <a:srgbClr val="993300"/>
                </a:solidFill>
              </a:rPr>
              <a:t>qual</a:t>
            </a:r>
            <a:r>
              <a:rPr lang="en-US" sz="1600" dirty="0">
                <a:solidFill>
                  <a:srgbClr val="993300"/>
                </a:solidFill>
              </a:rPr>
              <a:t> è la </a:t>
            </a:r>
            <a:r>
              <a:rPr lang="en-US" sz="1600" dirty="0" err="1">
                <a:solidFill>
                  <a:srgbClr val="993300"/>
                </a:solidFill>
              </a:rPr>
              <a:t>situazione</a:t>
            </a:r>
            <a:r>
              <a:rPr lang="en-US" sz="1600" dirty="0">
                <a:solidFill>
                  <a:srgbClr val="993300"/>
                </a:solidFill>
              </a:rPr>
              <a:t> in cui </a:t>
            </a:r>
            <a:r>
              <a:rPr lang="en-US" sz="1600" dirty="0" err="1">
                <a:solidFill>
                  <a:srgbClr val="993300"/>
                </a:solidFill>
              </a:rPr>
              <a:t>riconosciamo</a:t>
            </a:r>
            <a:r>
              <a:rPr lang="en-US" sz="1600" dirty="0">
                <a:solidFill>
                  <a:srgbClr val="993300"/>
                </a:solidFill>
              </a:rPr>
              <a:t> di </a:t>
            </a:r>
            <a:r>
              <a:rPr lang="en-US" sz="1600" dirty="0" err="1">
                <a:solidFill>
                  <a:srgbClr val="993300"/>
                </a:solidFill>
              </a:rPr>
              <a:t>vivere</a:t>
            </a:r>
            <a:r>
              <a:rPr lang="en-US" sz="1600" dirty="0">
                <a:solidFill>
                  <a:srgbClr val="993300"/>
                </a:solidFill>
              </a:rPr>
              <a:t>?</a:t>
            </a:r>
          </a:p>
        </p:txBody>
      </p:sp>
      <p:sp>
        <p:nvSpPr>
          <p:cNvPr id="8" name="Content Placeholder 6"/>
          <p:cNvSpPr txBox="1">
            <a:spLocks/>
          </p:cNvSpPr>
          <p:nvPr/>
        </p:nvSpPr>
        <p:spPr>
          <a:xfrm>
            <a:off x="4514850" y="1412775"/>
            <a:ext cx="4233614" cy="47525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ap="rnd">
            <a:solidFill>
              <a:schemeClr val="accent1"/>
            </a:solidFill>
          </a:ln>
        </p:spPr>
        <p:txBody>
          <a:bodyPr>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it-IT" sz="900" i="1" dirty="0">
              <a:latin typeface="Times New Roman" panose="02020603050405020304" pitchFamily="18" charset="0"/>
              <a:cs typeface="Times New Roman" panose="02020603050405020304" pitchFamily="18" charset="0"/>
            </a:endParaRPr>
          </a:p>
          <a:p>
            <a:pPr marL="0" indent="0">
              <a:buNone/>
            </a:pPr>
            <a:r>
              <a:rPr lang="it-IT" sz="2400" i="1" dirty="0">
                <a:latin typeface="Times New Roman" panose="02020603050405020304" pitchFamily="18" charset="0"/>
                <a:cs typeface="Times New Roman" panose="02020603050405020304" pitchFamily="18" charset="0"/>
              </a:rPr>
              <a:t>Un fratello, offeso da un altro, venne dal padre </a:t>
            </a:r>
            <a:r>
              <a:rPr lang="it-IT" sz="2400" i="1" dirty="0" err="1">
                <a:latin typeface="Times New Roman" panose="02020603050405020304" pitchFamily="18" charset="0"/>
                <a:cs typeface="Times New Roman" panose="02020603050405020304" pitchFamily="18" charset="0"/>
              </a:rPr>
              <a:t>Sisoes</a:t>
            </a:r>
            <a:r>
              <a:rPr lang="it-IT" sz="2400" i="1" dirty="0">
                <a:latin typeface="Times New Roman" panose="02020603050405020304" pitchFamily="18" charset="0"/>
                <a:cs typeface="Times New Roman" panose="02020603050405020304" pitchFamily="18" charset="0"/>
              </a:rPr>
              <a:t> e gli disse: “Sono stato offeso da un fratello e voglio vendicarmi”. L’anziano lo esortava: “No, figliolo, lascia piuttosto a Dio la vendetta”. Ed egli: “Non mi darò pace finché non mi sarò vendicato”. Disse allora l’anziano: “Preghiamo, fratello!”. E, alzatosi, disse: “O Dio, non abbiamo più bisogno che tu ti prenda cura di noi, perché noi ci vendichiamo da soli”. A questa parole il fratello cadde ai piedi dell’anziano dicendo: “Non contenderò più con il fratello; perdonami, padre!”</a:t>
            </a:r>
          </a:p>
          <a:p>
            <a:pPr marL="0" indent="0" algn="r">
              <a:buNone/>
            </a:pPr>
            <a:r>
              <a:rPr lang="it-IT" sz="2400" dirty="0">
                <a:latin typeface="Times New Roman" panose="02020603050405020304" pitchFamily="18" charset="0"/>
                <a:cs typeface="Times New Roman" panose="02020603050405020304" pitchFamily="18" charset="0"/>
              </a:rPr>
              <a:t>(Detti dei padri del deserto, </a:t>
            </a:r>
            <a:r>
              <a:rPr lang="it-IT" sz="2400" dirty="0" err="1">
                <a:latin typeface="Times New Roman" panose="02020603050405020304" pitchFamily="18" charset="0"/>
                <a:cs typeface="Times New Roman" panose="02020603050405020304" pitchFamily="18" charset="0"/>
              </a:rPr>
              <a:t>Sisoes</a:t>
            </a:r>
            <a:r>
              <a:rPr lang="it-IT" sz="2400" dirty="0">
                <a:latin typeface="Times New Roman" panose="02020603050405020304" pitchFamily="18" charset="0"/>
                <a:cs typeface="Times New Roman" panose="02020603050405020304" pitchFamily="18" charset="0"/>
              </a:rPr>
              <a:t> 1)</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3886200" cy="1325563"/>
          </a:xfrm>
        </p:spPr>
        <p:txBody>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Ottica della riflessione</a:t>
            </a:r>
            <a:endParaRPr lang="it-IT" dirty="0"/>
          </a:p>
        </p:txBody>
      </p:sp>
      <p:sp>
        <p:nvSpPr>
          <p:cNvPr id="3" name="Content Placeholder 2"/>
          <p:cNvSpPr>
            <a:spLocks noGrp="1"/>
          </p:cNvSpPr>
          <p:nvPr>
            <p:ph sz="half" idx="1"/>
          </p:nvPr>
        </p:nvSpPr>
        <p:spPr>
          <a:xfrm>
            <a:off x="628650" y="1825625"/>
            <a:ext cx="3886200" cy="955303"/>
          </a:xfrm>
        </p:spPr>
        <p:txBody>
          <a:bodyPr>
            <a:normAutofit lnSpcReduction="10000"/>
          </a:bodyPr>
          <a:lstStyle/>
          <a:p>
            <a:pPr marL="0" indent="0">
              <a:buNone/>
            </a:pPr>
            <a:r>
              <a:rPr lang="it-IT" sz="2800" kern="1200" dirty="0">
                <a:solidFill>
                  <a:schemeClr val="tx1"/>
                </a:solidFill>
                <a:latin typeface="+mn-lt"/>
                <a:ea typeface="+mn-ea"/>
                <a:cs typeface="+mn-cs"/>
              </a:rPr>
              <a:t>Cogliere lo splendore e la potenza</a:t>
            </a:r>
            <a:endParaRPr lang="it-IT" dirty="0"/>
          </a:p>
        </p:txBody>
      </p:sp>
      <p:sp>
        <p:nvSpPr>
          <p:cNvPr id="7" name="Content Placeholder 6"/>
          <p:cNvSpPr>
            <a:spLocks noGrp="1"/>
          </p:cNvSpPr>
          <p:nvPr>
            <p:ph sz="half" idx="2"/>
          </p:nvPr>
        </p:nvSpPr>
        <p:spPr>
          <a:xfrm>
            <a:off x="4788024" y="836712"/>
            <a:ext cx="3886200" cy="451569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ap="rnd">
            <a:solidFill>
              <a:schemeClr val="accent1"/>
            </a:solidFill>
          </a:ln>
        </p:spPr>
        <p:txBody>
          <a:bodyPr>
            <a:normAutofit lnSpcReduction="10000"/>
          </a:bodyPr>
          <a:lstStyle/>
          <a:p>
            <a:pPr marL="0" indent="0">
              <a:buNone/>
            </a:pPr>
            <a:endParaRPr lang="it-IT" sz="800" dirty="0">
              <a:latin typeface="Times New Roman" panose="02020603050405020304" pitchFamily="18" charset="0"/>
              <a:cs typeface="Times New Roman" panose="02020603050405020304" pitchFamily="18" charset="0"/>
            </a:endParaRPr>
          </a:p>
          <a:p>
            <a:pPr marL="0" indent="0">
              <a:buNone/>
            </a:pPr>
            <a:r>
              <a:rPr lang="it-IT" sz="2400" dirty="0">
                <a:latin typeface="Times New Roman" panose="02020603050405020304" pitchFamily="18" charset="0"/>
                <a:cs typeface="Times New Roman" panose="02020603050405020304" pitchFamily="18" charset="0"/>
              </a:rPr>
              <a:t>San Massimo il confessore (Commento al Padre nostro):</a:t>
            </a:r>
          </a:p>
          <a:p>
            <a:pPr marL="0" indent="0">
              <a:buNone/>
            </a:pPr>
            <a:endParaRPr lang="it-IT" sz="2400" i="1" dirty="0">
              <a:latin typeface="Times New Roman" panose="02020603050405020304" pitchFamily="18" charset="0"/>
              <a:cs typeface="Times New Roman" panose="02020603050405020304" pitchFamily="18" charset="0"/>
            </a:endParaRPr>
          </a:p>
          <a:p>
            <a:pPr marL="0" indent="0">
              <a:buNone/>
            </a:pPr>
            <a:r>
              <a:rPr lang="it-IT" sz="2400" i="1" dirty="0">
                <a:latin typeface="Times New Roman" panose="02020603050405020304" pitchFamily="18" charset="0"/>
                <a:cs typeface="Times New Roman" panose="02020603050405020304" pitchFamily="18" charset="0"/>
              </a:rPr>
              <a:t>“Supplico il Signore, che ci ha insegnato questa preghiera, di aprire la mia mente alla comprensione dei misteri in essa contenuti e di concedermi di esporli in modo appropriato perché se ne possa cogliere lo splendore e la potenza”</a:t>
            </a:r>
          </a:p>
        </p:txBody>
      </p:sp>
      <p:sp>
        <p:nvSpPr>
          <p:cNvPr id="5" name="Title 1"/>
          <p:cNvSpPr txBox="1">
            <a:spLocks/>
          </p:cNvSpPr>
          <p:nvPr/>
        </p:nvSpPr>
        <p:spPr>
          <a:xfrm>
            <a:off x="628650" y="3140968"/>
            <a:ext cx="38862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dirty="0">
                <a:solidFill>
                  <a:schemeClr val="tx2">
                    <a:satMod val="130000"/>
                  </a:schemeClr>
                </a:solidFill>
                <a:effectLst>
                  <a:outerShdw blurRad="50000" dist="30000" dir="5400000" algn="tl" rotWithShape="0">
                    <a:srgbClr val="000000">
                      <a:alpha val="30000"/>
                    </a:srgbClr>
                  </a:outerShdw>
                </a:effectLst>
              </a:rPr>
              <a:t>Scopo</a:t>
            </a:r>
            <a:endParaRPr lang="it-IT" dirty="0"/>
          </a:p>
        </p:txBody>
      </p:sp>
      <p:sp>
        <p:nvSpPr>
          <p:cNvPr id="6" name="Content Placeholder 2"/>
          <p:cNvSpPr txBox="1">
            <a:spLocks/>
          </p:cNvSpPr>
          <p:nvPr/>
        </p:nvSpPr>
        <p:spPr>
          <a:xfrm>
            <a:off x="628650" y="4466531"/>
            <a:ext cx="3886200" cy="1194717"/>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it-IT" dirty="0"/>
              <a:t>Definire lo spazio interiore dei compiti che assumiamo</a:t>
            </a:r>
          </a:p>
        </p:txBody>
      </p:sp>
      <p:sp>
        <p:nvSpPr>
          <p:cNvPr id="8" name="Segnaposto piè di pagina 5"/>
          <p:cNvSpPr>
            <a:spLocks noGrp="1"/>
          </p:cNvSpPr>
          <p:nvPr>
            <p:ph type="ftr" sz="quarter" idx="11"/>
          </p:nvPr>
        </p:nvSpPr>
        <p:spPr>
          <a:xfrm>
            <a:off x="628650" y="6356351"/>
            <a:ext cx="7886700" cy="365125"/>
          </a:xfrm>
        </p:spPr>
        <p:txBody>
          <a:bodyPr/>
          <a:lstStyle/>
          <a:p>
            <a:r>
              <a:rPr lang="en-US" sz="1600" dirty="0">
                <a:solidFill>
                  <a:srgbClr val="993300"/>
                </a:solidFill>
              </a:rPr>
              <a:t>Quale </a:t>
            </a:r>
            <a:r>
              <a:rPr lang="en-US" sz="1600" dirty="0" err="1">
                <a:solidFill>
                  <a:srgbClr val="993300"/>
                </a:solidFill>
              </a:rPr>
              <a:t>paternità</a:t>
            </a:r>
            <a:r>
              <a:rPr lang="en-US" sz="1600" dirty="0">
                <a:solidFill>
                  <a:srgbClr val="993300"/>
                </a:solidFill>
              </a:rPr>
              <a:t> </a:t>
            </a:r>
            <a:r>
              <a:rPr lang="en-US" sz="1600" dirty="0" err="1">
                <a:solidFill>
                  <a:srgbClr val="993300"/>
                </a:solidFill>
              </a:rPr>
              <a:t>spirituale</a:t>
            </a:r>
            <a:r>
              <a:rPr lang="en-US" sz="1600" dirty="0">
                <a:solidFill>
                  <a:srgbClr val="993300"/>
                </a:solidFill>
              </a:rPr>
              <a:t>? </a:t>
            </a:r>
            <a:r>
              <a:rPr lang="en-US" sz="1600" dirty="0" err="1">
                <a:solidFill>
                  <a:srgbClr val="993300"/>
                </a:solidFill>
              </a:rPr>
              <a:t>Rileggere</a:t>
            </a:r>
            <a:r>
              <a:rPr lang="en-US" sz="1600" dirty="0">
                <a:solidFill>
                  <a:srgbClr val="993300"/>
                </a:solidFill>
              </a:rPr>
              <a:t> la </a:t>
            </a:r>
            <a:r>
              <a:rPr lang="en-US" sz="1600" dirty="0" err="1">
                <a:solidFill>
                  <a:srgbClr val="993300"/>
                </a:solidFill>
              </a:rPr>
              <a:t>Tradizione</a:t>
            </a:r>
            <a:r>
              <a:rPr lang="en-US" sz="1600" dirty="0">
                <a:solidFill>
                  <a:srgbClr val="993300"/>
                </a:solidFill>
              </a:rPr>
              <a:t> per </a:t>
            </a:r>
            <a:r>
              <a:rPr lang="en-US" sz="1600" dirty="0" err="1">
                <a:solidFill>
                  <a:srgbClr val="993300"/>
                </a:solidFill>
              </a:rPr>
              <a:t>interpretare</a:t>
            </a:r>
            <a:r>
              <a:rPr lang="en-US" sz="1600" dirty="0">
                <a:solidFill>
                  <a:srgbClr val="993300"/>
                </a:solidFill>
              </a:rPr>
              <a:t> </a:t>
            </a:r>
            <a:r>
              <a:rPr lang="en-US" sz="1600" dirty="0" err="1">
                <a:solidFill>
                  <a:srgbClr val="993300"/>
                </a:solidFill>
              </a:rPr>
              <a:t>l’oggi</a:t>
            </a:r>
            <a:endParaRPr lang="en-US" sz="1600" dirty="0">
              <a:solidFill>
                <a:srgbClr val="993300"/>
              </a:solidFill>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124743"/>
          </a:xfrm>
        </p:spPr>
        <p:txBody>
          <a:bodyPr>
            <a:normAutofit/>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Voi siete tutti fratelli</a:t>
            </a:r>
            <a:endParaRPr lang="it-IT" dirty="0"/>
          </a:p>
        </p:txBody>
      </p:sp>
      <p:sp>
        <p:nvSpPr>
          <p:cNvPr id="3" name="Content Placeholder 2"/>
          <p:cNvSpPr>
            <a:spLocks noGrp="1"/>
          </p:cNvSpPr>
          <p:nvPr>
            <p:ph idx="1"/>
          </p:nvPr>
        </p:nvSpPr>
        <p:spPr>
          <a:xfrm>
            <a:off x="628650" y="1628800"/>
            <a:ext cx="7886700" cy="4464496"/>
          </a:xfrm>
        </p:spPr>
        <p:txBody>
          <a:bodyPr>
            <a:normAutofit/>
          </a:bodyPr>
          <a:lstStyle/>
          <a:p>
            <a:pPr marL="0" indent="0">
              <a:buNone/>
            </a:pPr>
            <a:r>
              <a:rPr lang="it-IT" dirty="0"/>
              <a:t>“Lo stesso Apollo disse riguardo all’ospitalità dei fratelli: «Bisogna prostrarsi ai piedi dei fratelli che vengono: con questo ci prostriamo a Dio, e non a loro. Quando vedi il tuo fratello, vedi il Signore Dio tuo» [Es 20,2]. Questo – disse – l’abbiamo appreso da Abramo. E quando accogliete un ospite, costringetelo a prendere ristoro: questo ce l’ha insegnato </a:t>
            </a:r>
            <a:r>
              <a:rPr lang="it-IT" dirty="0" err="1"/>
              <a:t>Lot</a:t>
            </a:r>
            <a:r>
              <a:rPr lang="it-IT" dirty="0"/>
              <a:t>, che costringe gli angeli a fermarsi da lui”</a:t>
            </a:r>
          </a:p>
          <a:p>
            <a:pPr marL="0" indent="0" algn="r">
              <a:buNone/>
            </a:pPr>
            <a:r>
              <a:rPr lang="it-IT" dirty="0"/>
              <a:t>(Vita e detti dei padri del deserto, Apollo, 3)</a:t>
            </a:r>
          </a:p>
          <a:p>
            <a:pPr marL="0" indent="0">
              <a:buNone/>
            </a:pPr>
            <a:endParaRPr lang="it-IT" dirty="0">
              <a:solidFill>
                <a:srgbClr val="FF0000"/>
              </a:solidFill>
            </a:endParaRPr>
          </a:p>
          <a:p>
            <a:endParaRPr lang="it-IT" dirty="0"/>
          </a:p>
        </p:txBody>
      </p:sp>
      <p:sp>
        <p:nvSpPr>
          <p:cNvPr id="5"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err="1">
                <a:solidFill>
                  <a:srgbClr val="993300"/>
                </a:solidFill>
              </a:rPr>
              <a:t>Seconda</a:t>
            </a:r>
            <a:r>
              <a:rPr lang="en-US" sz="1600" dirty="0">
                <a:solidFill>
                  <a:srgbClr val="993300"/>
                </a:solidFill>
              </a:rPr>
              <a:t> </a:t>
            </a:r>
            <a:r>
              <a:rPr lang="en-US" sz="1600" dirty="0" err="1">
                <a:solidFill>
                  <a:srgbClr val="993300"/>
                </a:solidFill>
              </a:rPr>
              <a:t>prospettiva</a:t>
            </a:r>
            <a:r>
              <a:rPr lang="en-US" sz="1600" dirty="0">
                <a:solidFill>
                  <a:srgbClr val="993300"/>
                </a:solidFill>
              </a:rPr>
              <a:t>: </a:t>
            </a:r>
            <a:r>
              <a:rPr lang="en-US" sz="1600" dirty="0" err="1">
                <a:solidFill>
                  <a:srgbClr val="993300"/>
                </a:solidFill>
              </a:rPr>
              <a:t>qual</a:t>
            </a:r>
            <a:r>
              <a:rPr lang="en-US" sz="1600" dirty="0">
                <a:solidFill>
                  <a:srgbClr val="993300"/>
                </a:solidFill>
              </a:rPr>
              <a:t> è la </a:t>
            </a:r>
            <a:r>
              <a:rPr lang="en-US" sz="1600" dirty="0" err="1">
                <a:solidFill>
                  <a:srgbClr val="993300"/>
                </a:solidFill>
              </a:rPr>
              <a:t>situazione</a:t>
            </a:r>
            <a:r>
              <a:rPr lang="en-US" sz="1600" dirty="0">
                <a:solidFill>
                  <a:srgbClr val="993300"/>
                </a:solidFill>
              </a:rPr>
              <a:t> in cui </a:t>
            </a:r>
            <a:r>
              <a:rPr lang="en-US" sz="1600" dirty="0" err="1">
                <a:solidFill>
                  <a:srgbClr val="993300"/>
                </a:solidFill>
              </a:rPr>
              <a:t>riconosciamo</a:t>
            </a:r>
            <a:r>
              <a:rPr lang="en-US" sz="1600" dirty="0">
                <a:solidFill>
                  <a:srgbClr val="993300"/>
                </a:solidFill>
              </a:rPr>
              <a:t> di </a:t>
            </a:r>
            <a:r>
              <a:rPr lang="en-US" sz="1600" dirty="0" err="1">
                <a:solidFill>
                  <a:srgbClr val="993300"/>
                </a:solidFill>
              </a:rPr>
              <a:t>vivere</a:t>
            </a:r>
            <a:r>
              <a:rPr lang="en-US" sz="1600" dirty="0">
                <a:solidFill>
                  <a:srgbClr val="993300"/>
                </a:solidFill>
              </a:rPr>
              <a:t>?</a:t>
            </a:r>
          </a:p>
        </p:txBody>
      </p:sp>
    </p:spTree>
    <p:extLst>
      <p:ext uri="{BB962C8B-B14F-4D97-AF65-F5344CB8AC3E}">
        <p14:creationId xmlns:p14="http://schemas.microsoft.com/office/powerpoint/2010/main" val="8642016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551706"/>
          </a:xfrm>
        </p:spPr>
        <p:txBody>
          <a:bodyPr>
            <a:normAutofit/>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Il Vangelo: una radice più che un ideale</a:t>
            </a:r>
            <a:endParaRPr lang="it-IT" dirty="0"/>
          </a:p>
        </p:txBody>
      </p:sp>
      <p:sp>
        <p:nvSpPr>
          <p:cNvPr id="3" name="Content Placeholder 2"/>
          <p:cNvSpPr>
            <a:spLocks noGrp="1"/>
          </p:cNvSpPr>
          <p:nvPr>
            <p:ph idx="1"/>
          </p:nvPr>
        </p:nvSpPr>
        <p:spPr>
          <a:xfrm>
            <a:off x="628650" y="2348880"/>
            <a:ext cx="7886700" cy="3318549"/>
          </a:xfrm>
        </p:spPr>
        <p:txBody>
          <a:bodyPr>
            <a:normAutofit lnSpcReduction="10000"/>
          </a:bodyPr>
          <a:lstStyle/>
          <a:p>
            <a:r>
              <a:rPr lang="it-IT" dirty="0"/>
              <a:t>lo spazio sottratto a Dio è riempito con la proiezione dell’</a:t>
            </a:r>
            <a:r>
              <a:rPr lang="it-IT" b="1" dirty="0"/>
              <a:t>io</a:t>
            </a:r>
            <a:r>
              <a:rPr lang="it-IT" dirty="0"/>
              <a:t> che tende a fagocitare tutto</a:t>
            </a:r>
          </a:p>
          <a:p>
            <a:r>
              <a:rPr lang="it-IT" dirty="0"/>
              <a:t>Il male oscuro della nostra sensibilità interiore</a:t>
            </a:r>
          </a:p>
          <a:p>
            <a:pPr marL="0" indent="0">
              <a:buNone/>
            </a:pPr>
            <a:r>
              <a:rPr lang="it-IT" sz="4800" dirty="0"/>
              <a:t>			   =</a:t>
            </a:r>
            <a:r>
              <a:rPr lang="it-IT" dirty="0"/>
              <a:t> </a:t>
            </a:r>
          </a:p>
          <a:p>
            <a:pPr marL="252000" indent="0">
              <a:buNone/>
            </a:pPr>
            <a:r>
              <a:rPr lang="it-IT" b="1" dirty="0"/>
              <a:t>proiezione narcisistica </a:t>
            </a:r>
            <a:r>
              <a:rPr lang="it-IT" dirty="0"/>
              <a:t>di sé che non sopporta nessuno nella sua alterità perché non più radicato in un Altro che ti fa sussistere</a:t>
            </a:r>
          </a:p>
          <a:p>
            <a:pPr marL="514350" indent="-514350">
              <a:buFont typeface="+mj-lt"/>
              <a:buAutoNum type="arabicPeriod"/>
            </a:pPr>
            <a:endParaRPr lang="it-IT" dirty="0"/>
          </a:p>
        </p:txBody>
      </p:sp>
      <p:sp>
        <p:nvSpPr>
          <p:cNvPr id="5"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err="1">
                <a:solidFill>
                  <a:srgbClr val="993300"/>
                </a:solidFill>
              </a:rPr>
              <a:t>Seconda</a:t>
            </a:r>
            <a:r>
              <a:rPr lang="en-US" sz="1600" dirty="0">
                <a:solidFill>
                  <a:srgbClr val="993300"/>
                </a:solidFill>
              </a:rPr>
              <a:t> </a:t>
            </a:r>
            <a:r>
              <a:rPr lang="en-US" sz="1600" dirty="0" err="1">
                <a:solidFill>
                  <a:srgbClr val="993300"/>
                </a:solidFill>
              </a:rPr>
              <a:t>prospettiva</a:t>
            </a:r>
            <a:r>
              <a:rPr lang="en-US" sz="1600" dirty="0">
                <a:solidFill>
                  <a:srgbClr val="993300"/>
                </a:solidFill>
              </a:rPr>
              <a:t>: </a:t>
            </a:r>
            <a:r>
              <a:rPr lang="en-US" sz="1600" dirty="0" err="1">
                <a:solidFill>
                  <a:srgbClr val="993300"/>
                </a:solidFill>
              </a:rPr>
              <a:t>qual</a:t>
            </a:r>
            <a:r>
              <a:rPr lang="en-US" sz="1600" dirty="0">
                <a:solidFill>
                  <a:srgbClr val="993300"/>
                </a:solidFill>
              </a:rPr>
              <a:t> è la </a:t>
            </a:r>
            <a:r>
              <a:rPr lang="en-US" sz="1600" dirty="0" err="1">
                <a:solidFill>
                  <a:srgbClr val="993300"/>
                </a:solidFill>
              </a:rPr>
              <a:t>situazione</a:t>
            </a:r>
            <a:r>
              <a:rPr lang="en-US" sz="1600" dirty="0">
                <a:solidFill>
                  <a:srgbClr val="993300"/>
                </a:solidFill>
              </a:rPr>
              <a:t> in cui </a:t>
            </a:r>
            <a:r>
              <a:rPr lang="en-US" sz="1600" dirty="0" err="1">
                <a:solidFill>
                  <a:srgbClr val="993300"/>
                </a:solidFill>
              </a:rPr>
              <a:t>riconosciamo</a:t>
            </a:r>
            <a:r>
              <a:rPr lang="en-US" sz="1600" dirty="0">
                <a:solidFill>
                  <a:srgbClr val="993300"/>
                </a:solidFill>
              </a:rPr>
              <a:t> di </a:t>
            </a:r>
            <a:r>
              <a:rPr lang="en-US" sz="1600" dirty="0" err="1">
                <a:solidFill>
                  <a:srgbClr val="993300"/>
                </a:solidFill>
              </a:rPr>
              <a:t>vivere</a:t>
            </a:r>
            <a:r>
              <a:rPr lang="en-US" sz="1600" dirty="0">
                <a:solidFill>
                  <a:srgbClr val="993300"/>
                </a:solidFill>
              </a:rPr>
              <a:t>?</a:t>
            </a:r>
          </a:p>
        </p:txBody>
      </p:sp>
    </p:spTree>
    <p:extLst>
      <p:ext uri="{BB962C8B-B14F-4D97-AF65-F5344CB8AC3E}">
        <p14:creationId xmlns:p14="http://schemas.microsoft.com/office/powerpoint/2010/main" val="7706983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274940"/>
          </a:xfrm>
        </p:spPr>
        <p:txBody>
          <a:bodyPr>
            <a:normAutofit/>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Realismo evangelico</a:t>
            </a:r>
            <a:endParaRPr lang="it-IT" dirty="0"/>
          </a:p>
        </p:txBody>
      </p:sp>
      <p:sp>
        <p:nvSpPr>
          <p:cNvPr id="5"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err="1">
                <a:solidFill>
                  <a:srgbClr val="993300"/>
                </a:solidFill>
              </a:rPr>
              <a:t>Seconda</a:t>
            </a:r>
            <a:r>
              <a:rPr lang="en-US" sz="1600" dirty="0">
                <a:solidFill>
                  <a:srgbClr val="993300"/>
                </a:solidFill>
              </a:rPr>
              <a:t> </a:t>
            </a:r>
            <a:r>
              <a:rPr lang="en-US" sz="1600" dirty="0" err="1">
                <a:solidFill>
                  <a:srgbClr val="993300"/>
                </a:solidFill>
              </a:rPr>
              <a:t>prospettiva</a:t>
            </a:r>
            <a:r>
              <a:rPr lang="en-US" sz="1600" dirty="0">
                <a:solidFill>
                  <a:srgbClr val="993300"/>
                </a:solidFill>
              </a:rPr>
              <a:t>: </a:t>
            </a:r>
            <a:r>
              <a:rPr lang="en-US" sz="1600" dirty="0" err="1">
                <a:solidFill>
                  <a:srgbClr val="993300"/>
                </a:solidFill>
              </a:rPr>
              <a:t>qual</a:t>
            </a:r>
            <a:r>
              <a:rPr lang="en-US" sz="1600" dirty="0">
                <a:solidFill>
                  <a:srgbClr val="993300"/>
                </a:solidFill>
              </a:rPr>
              <a:t> è la </a:t>
            </a:r>
            <a:r>
              <a:rPr lang="en-US" sz="1600" dirty="0" err="1">
                <a:solidFill>
                  <a:srgbClr val="993300"/>
                </a:solidFill>
              </a:rPr>
              <a:t>situazione</a:t>
            </a:r>
            <a:r>
              <a:rPr lang="en-US" sz="1600" dirty="0">
                <a:solidFill>
                  <a:srgbClr val="993300"/>
                </a:solidFill>
              </a:rPr>
              <a:t> in cui </a:t>
            </a:r>
            <a:r>
              <a:rPr lang="en-US" sz="1600" dirty="0" err="1">
                <a:solidFill>
                  <a:srgbClr val="993300"/>
                </a:solidFill>
              </a:rPr>
              <a:t>riconosciamo</a:t>
            </a:r>
            <a:r>
              <a:rPr lang="en-US" sz="1600" dirty="0">
                <a:solidFill>
                  <a:srgbClr val="993300"/>
                </a:solidFill>
              </a:rPr>
              <a:t> di </a:t>
            </a:r>
            <a:r>
              <a:rPr lang="en-US" sz="1600" dirty="0" err="1">
                <a:solidFill>
                  <a:srgbClr val="993300"/>
                </a:solidFill>
              </a:rPr>
              <a:t>vivere</a:t>
            </a:r>
            <a:r>
              <a:rPr lang="en-US" sz="1600" dirty="0">
                <a:solidFill>
                  <a:srgbClr val="993300"/>
                </a:solidFill>
              </a:rPr>
              <a:t>?</a:t>
            </a:r>
          </a:p>
        </p:txBody>
      </p:sp>
      <p:sp>
        <p:nvSpPr>
          <p:cNvPr id="6" name="Segnaposto contenuto 5"/>
          <p:cNvSpPr>
            <a:spLocks noGrp="1"/>
          </p:cNvSpPr>
          <p:nvPr>
            <p:ph idx="1"/>
          </p:nvPr>
        </p:nvSpPr>
        <p:spPr/>
        <p:txBody>
          <a:bodyPr>
            <a:normAutofit/>
          </a:bodyPr>
          <a:lstStyle/>
          <a:p>
            <a:r>
              <a:rPr lang="it-IT" sz="4800" dirty="0"/>
              <a:t> Categoria del compimento</a:t>
            </a:r>
            <a:br>
              <a:rPr lang="it-IT" sz="4800" dirty="0"/>
            </a:br>
            <a:endParaRPr lang="it-IT" sz="4800" dirty="0"/>
          </a:p>
          <a:p>
            <a:r>
              <a:rPr lang="it-IT" sz="4800" dirty="0"/>
              <a:t> Categoria dell’eccedenza</a:t>
            </a:r>
          </a:p>
        </p:txBody>
      </p:sp>
    </p:spTree>
    <p:extLst>
      <p:ext uri="{BB962C8B-B14F-4D97-AF65-F5344CB8AC3E}">
        <p14:creationId xmlns:p14="http://schemas.microsoft.com/office/powerpoint/2010/main" val="21171070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075660"/>
          </a:xfrm>
        </p:spPr>
        <p:txBody>
          <a:bodyPr>
            <a:normAutofit/>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Categoria del compimento</a:t>
            </a:r>
            <a:endParaRPr lang="it-IT" dirty="0"/>
          </a:p>
        </p:txBody>
      </p:sp>
      <p:sp>
        <p:nvSpPr>
          <p:cNvPr id="5"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err="1">
                <a:solidFill>
                  <a:srgbClr val="993300"/>
                </a:solidFill>
              </a:rPr>
              <a:t>Seconda</a:t>
            </a:r>
            <a:r>
              <a:rPr lang="en-US" sz="1600" dirty="0">
                <a:solidFill>
                  <a:srgbClr val="993300"/>
                </a:solidFill>
              </a:rPr>
              <a:t> </a:t>
            </a:r>
            <a:r>
              <a:rPr lang="en-US" sz="1600" dirty="0" err="1">
                <a:solidFill>
                  <a:srgbClr val="993300"/>
                </a:solidFill>
              </a:rPr>
              <a:t>prospettiva</a:t>
            </a:r>
            <a:r>
              <a:rPr lang="en-US" sz="1600" dirty="0">
                <a:solidFill>
                  <a:srgbClr val="993300"/>
                </a:solidFill>
              </a:rPr>
              <a:t>: </a:t>
            </a:r>
            <a:r>
              <a:rPr lang="en-US" sz="1600" dirty="0" err="1">
                <a:solidFill>
                  <a:srgbClr val="993300"/>
                </a:solidFill>
              </a:rPr>
              <a:t>qual</a:t>
            </a:r>
            <a:r>
              <a:rPr lang="en-US" sz="1600" dirty="0">
                <a:solidFill>
                  <a:srgbClr val="993300"/>
                </a:solidFill>
              </a:rPr>
              <a:t> è la </a:t>
            </a:r>
            <a:r>
              <a:rPr lang="en-US" sz="1600" dirty="0" err="1">
                <a:solidFill>
                  <a:srgbClr val="993300"/>
                </a:solidFill>
              </a:rPr>
              <a:t>situazione</a:t>
            </a:r>
            <a:r>
              <a:rPr lang="en-US" sz="1600" dirty="0">
                <a:solidFill>
                  <a:srgbClr val="993300"/>
                </a:solidFill>
              </a:rPr>
              <a:t> in cui </a:t>
            </a:r>
            <a:r>
              <a:rPr lang="en-US" sz="1600" dirty="0" err="1">
                <a:solidFill>
                  <a:srgbClr val="993300"/>
                </a:solidFill>
              </a:rPr>
              <a:t>riconosciamo</a:t>
            </a:r>
            <a:r>
              <a:rPr lang="en-US" sz="1600" dirty="0">
                <a:solidFill>
                  <a:srgbClr val="993300"/>
                </a:solidFill>
              </a:rPr>
              <a:t> di </a:t>
            </a:r>
            <a:r>
              <a:rPr lang="en-US" sz="1600" dirty="0" err="1">
                <a:solidFill>
                  <a:srgbClr val="993300"/>
                </a:solidFill>
              </a:rPr>
              <a:t>vivere</a:t>
            </a:r>
            <a:r>
              <a:rPr lang="en-US" sz="1600" dirty="0">
                <a:solidFill>
                  <a:srgbClr val="993300"/>
                </a:solidFill>
              </a:rPr>
              <a:t>?</a:t>
            </a:r>
          </a:p>
        </p:txBody>
      </p:sp>
      <p:sp>
        <p:nvSpPr>
          <p:cNvPr id="6" name="Segnaposto contenuto 5"/>
          <p:cNvSpPr>
            <a:spLocks noGrp="1"/>
          </p:cNvSpPr>
          <p:nvPr>
            <p:ph idx="1"/>
          </p:nvPr>
        </p:nvSpPr>
        <p:spPr>
          <a:xfrm>
            <a:off x="628650" y="1440786"/>
            <a:ext cx="7886700" cy="4736177"/>
          </a:xfrm>
        </p:spPr>
        <p:txBody>
          <a:bodyPr>
            <a:normAutofit fontScale="85000" lnSpcReduction="20000"/>
          </a:bodyPr>
          <a:lstStyle/>
          <a:p>
            <a:pPr marL="0" indent="0">
              <a:buNone/>
            </a:pPr>
            <a:r>
              <a:rPr lang="it-IT" sz="4800" dirty="0"/>
              <a:t>Realismo evangelico = far fiorire, fornire coordinate interiori</a:t>
            </a:r>
          </a:p>
          <a:p>
            <a:pPr marL="0" indent="0">
              <a:buNone/>
            </a:pPr>
            <a:r>
              <a:rPr lang="it-IT" sz="4800" dirty="0"/>
              <a:t>Compimento è di natura pasquale</a:t>
            </a:r>
          </a:p>
          <a:p>
            <a:pPr marL="0" indent="0" algn="ctr">
              <a:buNone/>
            </a:pPr>
            <a:r>
              <a:rPr lang="it-IT" sz="4800" b="1" dirty="0"/>
              <a:t>2 aspetti</a:t>
            </a:r>
            <a:endParaRPr lang="it-IT" sz="4800" dirty="0"/>
          </a:p>
          <a:p>
            <a:pPr marL="914400" indent="-792000">
              <a:buFont typeface="+mj-lt"/>
              <a:buAutoNum type="arabicPeriod"/>
            </a:pPr>
            <a:r>
              <a:rPr lang="it-IT" sz="4800" i="1" dirty="0"/>
              <a:t>La legge va ‘finita’, aperta al segreto di vita per noi</a:t>
            </a:r>
          </a:p>
          <a:p>
            <a:pPr marL="914400" indent="-792000">
              <a:buFont typeface="+mj-lt"/>
              <a:buAutoNum type="arabicPeriod"/>
            </a:pPr>
            <a:r>
              <a:rPr lang="it-IT" sz="4800" i="1" dirty="0"/>
              <a:t>I desideri devono far accedere alla vita, le ferite devono poter essere sanate</a:t>
            </a:r>
          </a:p>
        </p:txBody>
      </p:sp>
    </p:spTree>
    <p:extLst>
      <p:ext uri="{BB962C8B-B14F-4D97-AF65-F5344CB8AC3E}">
        <p14:creationId xmlns:p14="http://schemas.microsoft.com/office/powerpoint/2010/main" val="37241685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075660"/>
          </a:xfrm>
        </p:spPr>
        <p:txBody>
          <a:bodyPr>
            <a:normAutofit/>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Categoria dell’eccedenza</a:t>
            </a:r>
            <a:endParaRPr lang="it-IT" dirty="0"/>
          </a:p>
        </p:txBody>
      </p:sp>
      <p:sp>
        <p:nvSpPr>
          <p:cNvPr id="5"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err="1">
                <a:solidFill>
                  <a:srgbClr val="993300"/>
                </a:solidFill>
              </a:rPr>
              <a:t>Seconda</a:t>
            </a:r>
            <a:r>
              <a:rPr lang="en-US" sz="1600" dirty="0">
                <a:solidFill>
                  <a:srgbClr val="993300"/>
                </a:solidFill>
              </a:rPr>
              <a:t> </a:t>
            </a:r>
            <a:r>
              <a:rPr lang="en-US" sz="1600" dirty="0" err="1">
                <a:solidFill>
                  <a:srgbClr val="993300"/>
                </a:solidFill>
              </a:rPr>
              <a:t>prospettiva</a:t>
            </a:r>
            <a:r>
              <a:rPr lang="en-US" sz="1600" dirty="0">
                <a:solidFill>
                  <a:srgbClr val="993300"/>
                </a:solidFill>
              </a:rPr>
              <a:t>: </a:t>
            </a:r>
            <a:r>
              <a:rPr lang="en-US" sz="1600" dirty="0" err="1">
                <a:solidFill>
                  <a:srgbClr val="993300"/>
                </a:solidFill>
              </a:rPr>
              <a:t>qual</a:t>
            </a:r>
            <a:r>
              <a:rPr lang="en-US" sz="1600" dirty="0">
                <a:solidFill>
                  <a:srgbClr val="993300"/>
                </a:solidFill>
              </a:rPr>
              <a:t> è la </a:t>
            </a:r>
            <a:r>
              <a:rPr lang="en-US" sz="1600" dirty="0" err="1">
                <a:solidFill>
                  <a:srgbClr val="993300"/>
                </a:solidFill>
              </a:rPr>
              <a:t>situazione</a:t>
            </a:r>
            <a:r>
              <a:rPr lang="en-US" sz="1600" dirty="0">
                <a:solidFill>
                  <a:srgbClr val="993300"/>
                </a:solidFill>
              </a:rPr>
              <a:t> in cui </a:t>
            </a:r>
            <a:r>
              <a:rPr lang="en-US" sz="1600" dirty="0" err="1">
                <a:solidFill>
                  <a:srgbClr val="993300"/>
                </a:solidFill>
              </a:rPr>
              <a:t>riconosciamo</a:t>
            </a:r>
            <a:r>
              <a:rPr lang="en-US" sz="1600" dirty="0">
                <a:solidFill>
                  <a:srgbClr val="993300"/>
                </a:solidFill>
              </a:rPr>
              <a:t> di </a:t>
            </a:r>
            <a:r>
              <a:rPr lang="en-US" sz="1600" dirty="0" err="1">
                <a:solidFill>
                  <a:srgbClr val="993300"/>
                </a:solidFill>
              </a:rPr>
              <a:t>vivere</a:t>
            </a:r>
            <a:r>
              <a:rPr lang="en-US" sz="1600" dirty="0">
                <a:solidFill>
                  <a:srgbClr val="993300"/>
                </a:solidFill>
              </a:rPr>
              <a:t>?</a:t>
            </a:r>
          </a:p>
        </p:txBody>
      </p:sp>
      <p:sp>
        <p:nvSpPr>
          <p:cNvPr id="6" name="Segnaposto contenuto 5"/>
          <p:cNvSpPr>
            <a:spLocks noGrp="1"/>
          </p:cNvSpPr>
          <p:nvPr>
            <p:ph idx="1"/>
          </p:nvPr>
        </p:nvSpPr>
        <p:spPr>
          <a:xfrm>
            <a:off x="628650" y="1440786"/>
            <a:ext cx="7886700" cy="4736177"/>
          </a:xfrm>
        </p:spPr>
        <p:txBody>
          <a:bodyPr>
            <a:normAutofit fontScale="70000" lnSpcReduction="20000"/>
          </a:bodyPr>
          <a:lstStyle/>
          <a:p>
            <a:pPr marL="0" indent="0">
              <a:buNone/>
            </a:pPr>
            <a:r>
              <a:rPr lang="it-IT" sz="4800" dirty="0"/>
              <a:t>L’agire di Dio è ‘eccedente’ rispetto a ciò che di lui già si sa, rispetto alle nostre attese e rispetto ai nostri giudizi, anche pii.</a:t>
            </a:r>
          </a:p>
          <a:p>
            <a:pPr marL="0" indent="0">
              <a:buNone/>
            </a:pPr>
            <a:endParaRPr lang="it-IT" sz="4800" dirty="0"/>
          </a:p>
          <a:p>
            <a:pPr marL="0" indent="0" algn="ctr">
              <a:buNone/>
            </a:pPr>
            <a:r>
              <a:rPr lang="it-IT" sz="4800" dirty="0"/>
              <a:t>L’eccedenza custodisce integri e sani gli </a:t>
            </a:r>
            <a:r>
              <a:rPr lang="it-IT" sz="4800" b="1" dirty="0"/>
              <a:t>affetti</a:t>
            </a:r>
            <a:r>
              <a:rPr lang="it-IT" sz="4800" dirty="0"/>
              <a:t>:</a:t>
            </a:r>
          </a:p>
          <a:p>
            <a:pPr>
              <a:buFont typeface="Wingdings" panose="05000000000000000000" pitchFamily="2" charset="2"/>
              <a:buChar char="Ø"/>
            </a:pPr>
            <a:r>
              <a:rPr lang="it-IT" sz="4800" dirty="0"/>
              <a:t> il </a:t>
            </a:r>
            <a:r>
              <a:rPr lang="it-IT" sz="4800" b="1" dirty="0"/>
              <a:t>legame</a:t>
            </a:r>
            <a:r>
              <a:rPr lang="it-IT" sz="4800" dirty="0"/>
              <a:t> può scadere nella </a:t>
            </a:r>
            <a:r>
              <a:rPr lang="it-IT" sz="4800" dirty="0">
                <a:solidFill>
                  <a:srgbClr val="FF0000"/>
                </a:solidFill>
              </a:rPr>
              <a:t>dipendenza</a:t>
            </a:r>
            <a:r>
              <a:rPr lang="it-IT" sz="4800" dirty="0"/>
              <a:t>;</a:t>
            </a:r>
          </a:p>
          <a:p>
            <a:pPr>
              <a:buFont typeface="Wingdings" panose="05000000000000000000" pitchFamily="2" charset="2"/>
              <a:buChar char="Ø"/>
            </a:pPr>
            <a:r>
              <a:rPr lang="it-IT" sz="4800" dirty="0"/>
              <a:t> la </a:t>
            </a:r>
            <a:r>
              <a:rPr lang="it-IT" sz="4800" b="1" dirty="0"/>
              <a:t>dedizione</a:t>
            </a:r>
            <a:r>
              <a:rPr lang="it-IT" sz="4800" dirty="0"/>
              <a:t> nella volontà di </a:t>
            </a:r>
            <a:r>
              <a:rPr lang="it-IT" sz="4800" dirty="0">
                <a:solidFill>
                  <a:srgbClr val="FF0000"/>
                </a:solidFill>
              </a:rPr>
              <a:t>dominio</a:t>
            </a:r>
            <a:r>
              <a:rPr lang="it-IT" sz="4800" dirty="0"/>
              <a:t>;</a:t>
            </a:r>
          </a:p>
          <a:p>
            <a:pPr indent="-396000">
              <a:buFont typeface="Wingdings" panose="05000000000000000000" pitchFamily="2" charset="2"/>
              <a:buChar char="Ø"/>
            </a:pPr>
            <a:r>
              <a:rPr lang="it-IT" sz="4800" dirty="0"/>
              <a:t> il </a:t>
            </a:r>
            <a:r>
              <a:rPr lang="it-IT" sz="4800" b="1" dirty="0"/>
              <a:t>servizio</a:t>
            </a:r>
            <a:r>
              <a:rPr lang="it-IT" sz="4800" dirty="0"/>
              <a:t> nel soddisfacimento di un  </a:t>
            </a:r>
            <a:r>
              <a:rPr lang="it-IT" sz="4800" dirty="0">
                <a:solidFill>
                  <a:srgbClr val="FF0000"/>
                </a:solidFill>
              </a:rPr>
              <a:t>proprio bisogno</a:t>
            </a:r>
          </a:p>
        </p:txBody>
      </p:sp>
    </p:spTree>
    <p:extLst>
      <p:ext uri="{BB962C8B-B14F-4D97-AF65-F5344CB8AC3E}">
        <p14:creationId xmlns:p14="http://schemas.microsoft.com/office/powerpoint/2010/main" val="36298501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47650"/>
          </a:xfrm>
        </p:spPr>
        <p:txBody>
          <a:bodyPr>
            <a:normAutofit/>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Accogliere le persone</a:t>
            </a:r>
            <a:endParaRPr lang="it-IT" dirty="0"/>
          </a:p>
        </p:txBody>
      </p:sp>
      <p:sp>
        <p:nvSpPr>
          <p:cNvPr id="3" name="Content Placeholder 2"/>
          <p:cNvSpPr>
            <a:spLocks noGrp="1"/>
          </p:cNvSpPr>
          <p:nvPr>
            <p:ph idx="1"/>
          </p:nvPr>
        </p:nvSpPr>
        <p:spPr>
          <a:xfrm>
            <a:off x="628650" y="1484784"/>
            <a:ext cx="7886700" cy="2664296"/>
          </a:xfrm>
        </p:spPr>
        <p:txBody>
          <a:bodyPr>
            <a:normAutofit/>
          </a:bodyPr>
          <a:lstStyle/>
          <a:p>
            <a:pPr marL="514350" indent="-514350">
              <a:buFont typeface="+mj-lt"/>
              <a:buAutoNum type="arabicPeriod"/>
            </a:pPr>
            <a:r>
              <a:rPr lang="it-IT" sz="3600" dirty="0"/>
              <a:t>Nell’umanità concreta con sua storia nel bene e nel male</a:t>
            </a:r>
          </a:p>
          <a:p>
            <a:pPr marL="514350" indent="-514350">
              <a:buFont typeface="+mj-lt"/>
              <a:buAutoNum type="arabicPeriod"/>
            </a:pPr>
            <a:r>
              <a:rPr lang="it-IT" sz="3600" dirty="0"/>
              <a:t>Nella sua vocazione</a:t>
            </a:r>
          </a:p>
          <a:p>
            <a:pPr marL="514350" indent="-514350">
              <a:buFont typeface="+mj-lt"/>
              <a:buAutoNum type="arabicPeriod"/>
            </a:pPr>
            <a:r>
              <a:rPr lang="it-IT" sz="3600" dirty="0"/>
              <a:t>Nel male che l’abita</a:t>
            </a:r>
          </a:p>
          <a:p>
            <a:pPr marL="0" indent="0">
              <a:buNone/>
            </a:pPr>
            <a:endParaRPr lang="it-IT" dirty="0"/>
          </a:p>
          <a:p>
            <a:pPr marL="0" indent="0">
              <a:buNone/>
            </a:pPr>
            <a:endParaRPr lang="it-IT" dirty="0">
              <a:solidFill>
                <a:srgbClr val="FF0000"/>
              </a:solidFill>
            </a:endParaRPr>
          </a:p>
          <a:p>
            <a:endParaRPr lang="it-IT" dirty="0"/>
          </a:p>
        </p:txBody>
      </p:sp>
      <p:sp>
        <p:nvSpPr>
          <p:cNvPr id="5"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err="1">
                <a:solidFill>
                  <a:srgbClr val="993300"/>
                </a:solidFill>
              </a:rPr>
              <a:t>Seconda</a:t>
            </a:r>
            <a:r>
              <a:rPr lang="en-US" sz="1600" dirty="0">
                <a:solidFill>
                  <a:srgbClr val="993300"/>
                </a:solidFill>
              </a:rPr>
              <a:t> </a:t>
            </a:r>
            <a:r>
              <a:rPr lang="en-US" sz="1600" dirty="0" err="1">
                <a:solidFill>
                  <a:srgbClr val="993300"/>
                </a:solidFill>
              </a:rPr>
              <a:t>prospettiva</a:t>
            </a:r>
            <a:r>
              <a:rPr lang="en-US" sz="1600" dirty="0">
                <a:solidFill>
                  <a:srgbClr val="993300"/>
                </a:solidFill>
              </a:rPr>
              <a:t>: </a:t>
            </a:r>
            <a:r>
              <a:rPr lang="en-US" sz="1600" dirty="0" err="1">
                <a:solidFill>
                  <a:srgbClr val="993300"/>
                </a:solidFill>
              </a:rPr>
              <a:t>qual</a:t>
            </a:r>
            <a:r>
              <a:rPr lang="en-US" sz="1600" dirty="0">
                <a:solidFill>
                  <a:srgbClr val="993300"/>
                </a:solidFill>
              </a:rPr>
              <a:t> è la </a:t>
            </a:r>
            <a:r>
              <a:rPr lang="en-US" sz="1600" dirty="0" err="1">
                <a:solidFill>
                  <a:srgbClr val="993300"/>
                </a:solidFill>
              </a:rPr>
              <a:t>situazione</a:t>
            </a:r>
            <a:r>
              <a:rPr lang="en-US" sz="1600" dirty="0">
                <a:solidFill>
                  <a:srgbClr val="993300"/>
                </a:solidFill>
              </a:rPr>
              <a:t> in cui </a:t>
            </a:r>
            <a:r>
              <a:rPr lang="en-US" sz="1600" dirty="0" err="1">
                <a:solidFill>
                  <a:srgbClr val="993300"/>
                </a:solidFill>
              </a:rPr>
              <a:t>riconosciamo</a:t>
            </a:r>
            <a:r>
              <a:rPr lang="en-US" sz="1600" dirty="0">
                <a:solidFill>
                  <a:srgbClr val="993300"/>
                </a:solidFill>
              </a:rPr>
              <a:t> di </a:t>
            </a:r>
            <a:r>
              <a:rPr lang="en-US" sz="1600" dirty="0" err="1">
                <a:solidFill>
                  <a:srgbClr val="993300"/>
                </a:solidFill>
              </a:rPr>
              <a:t>vivere</a:t>
            </a:r>
            <a:r>
              <a:rPr lang="en-US" sz="1600" dirty="0">
                <a:solidFill>
                  <a:srgbClr val="993300"/>
                </a:solidFill>
              </a:rPr>
              <a:t>?</a:t>
            </a:r>
          </a:p>
        </p:txBody>
      </p:sp>
      <p:sp>
        <p:nvSpPr>
          <p:cNvPr id="6" name="Content Placeholder 6"/>
          <p:cNvSpPr txBox="1">
            <a:spLocks/>
          </p:cNvSpPr>
          <p:nvPr/>
        </p:nvSpPr>
        <p:spPr>
          <a:xfrm>
            <a:off x="323528" y="4149080"/>
            <a:ext cx="4088303" cy="222738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ap="rnd">
            <a:solidFill>
              <a:schemeClr val="accent1"/>
            </a:solidFill>
          </a:ln>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it-IT" sz="900" i="1" dirty="0">
              <a:latin typeface="Times New Roman" panose="02020603050405020304" pitchFamily="18" charset="0"/>
              <a:cs typeface="Times New Roman" panose="02020603050405020304" pitchFamily="18" charset="0"/>
            </a:endParaRPr>
          </a:p>
          <a:p>
            <a:pPr marL="0" indent="0">
              <a:buNone/>
            </a:pPr>
            <a:r>
              <a:rPr lang="it-IT" sz="2400" i="1" dirty="0">
                <a:latin typeface="Times New Roman" panose="02020603050405020304" pitchFamily="18" charset="0"/>
                <a:cs typeface="Times New Roman" panose="02020603050405020304" pitchFamily="18" charset="0"/>
              </a:rPr>
              <a:t>«La chiesa ha sempre bisogno di essere evangelizzata, se vuole conservare freschezza, slancio e forza per annunziare il vangelo».</a:t>
            </a:r>
          </a:p>
          <a:p>
            <a:pPr marL="0" indent="0" algn="r">
              <a:buNone/>
            </a:pPr>
            <a:r>
              <a:rPr lang="it-IT" sz="2000" dirty="0">
                <a:latin typeface="Times New Roman" panose="02020603050405020304" pitchFamily="18" charset="0"/>
                <a:cs typeface="Times New Roman" panose="02020603050405020304" pitchFamily="18" charset="0"/>
              </a:rPr>
              <a:t>Paolo VI, </a:t>
            </a:r>
            <a:r>
              <a:rPr lang="it-IT" sz="2000" i="1" dirty="0" err="1">
                <a:latin typeface="Times New Roman" panose="02020603050405020304" pitchFamily="18" charset="0"/>
                <a:cs typeface="Times New Roman" panose="02020603050405020304" pitchFamily="18" charset="0"/>
              </a:rPr>
              <a:t>Evangelii</a:t>
            </a:r>
            <a:r>
              <a:rPr lang="it-IT" sz="2000" i="1" dirty="0">
                <a:latin typeface="Times New Roman" panose="02020603050405020304" pitchFamily="18" charset="0"/>
                <a:cs typeface="Times New Roman" panose="02020603050405020304" pitchFamily="18" charset="0"/>
              </a:rPr>
              <a:t> </a:t>
            </a:r>
            <a:r>
              <a:rPr lang="it-IT" sz="2000" i="1" dirty="0" err="1">
                <a:latin typeface="Times New Roman" panose="02020603050405020304" pitchFamily="18" charset="0"/>
                <a:cs typeface="Times New Roman" panose="02020603050405020304" pitchFamily="18" charset="0"/>
              </a:rPr>
              <a:t>nuntiandi</a:t>
            </a:r>
            <a:r>
              <a:rPr lang="it-IT" sz="2000" dirty="0">
                <a:latin typeface="Times New Roman" panose="02020603050405020304" pitchFamily="18" charset="0"/>
                <a:cs typeface="Times New Roman" panose="02020603050405020304" pitchFamily="18" charset="0"/>
              </a:rPr>
              <a:t>, 15</a:t>
            </a:r>
          </a:p>
        </p:txBody>
      </p:sp>
      <p:sp>
        <p:nvSpPr>
          <p:cNvPr id="7" name="Content Placeholder 6"/>
          <p:cNvSpPr txBox="1">
            <a:spLocks/>
          </p:cNvSpPr>
          <p:nvPr/>
        </p:nvSpPr>
        <p:spPr>
          <a:xfrm>
            <a:off x="4716016" y="4149080"/>
            <a:ext cx="4088303" cy="222738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ap="rnd">
            <a:solidFill>
              <a:schemeClr val="accent1"/>
            </a:solidFill>
          </a:ln>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it-IT" sz="900" i="1" dirty="0">
              <a:latin typeface="Times New Roman" panose="02020603050405020304" pitchFamily="18" charset="0"/>
              <a:cs typeface="Times New Roman" panose="02020603050405020304" pitchFamily="18" charset="0"/>
            </a:endParaRPr>
          </a:p>
          <a:p>
            <a:pPr marL="0" indent="0">
              <a:buNone/>
            </a:pPr>
            <a:r>
              <a:rPr lang="it-IT" sz="2400" i="1" dirty="0">
                <a:latin typeface="Times New Roman" panose="02020603050405020304" pitchFamily="18" charset="0"/>
                <a:cs typeface="Times New Roman" panose="02020603050405020304" pitchFamily="18" charset="0"/>
              </a:rPr>
              <a:t>«Tutti dobbiamo lasciare che gli altri ci evangelizzino costantemente».</a:t>
            </a:r>
          </a:p>
          <a:p>
            <a:pPr marL="0" indent="0" algn="r">
              <a:buNone/>
            </a:pPr>
            <a:endParaRPr lang="it-IT" sz="2000" dirty="0">
              <a:latin typeface="Times New Roman" panose="02020603050405020304" pitchFamily="18" charset="0"/>
              <a:cs typeface="Times New Roman" panose="02020603050405020304" pitchFamily="18" charset="0"/>
            </a:endParaRPr>
          </a:p>
          <a:p>
            <a:pPr marL="0" indent="0" algn="r">
              <a:buNone/>
            </a:pPr>
            <a:r>
              <a:rPr lang="it-IT" sz="2000" dirty="0">
                <a:latin typeface="Times New Roman" panose="02020603050405020304" pitchFamily="18" charset="0"/>
                <a:cs typeface="Times New Roman" panose="02020603050405020304" pitchFamily="18" charset="0"/>
              </a:rPr>
              <a:t>Francesco, </a:t>
            </a:r>
            <a:r>
              <a:rPr lang="it-IT" sz="2000" i="1" dirty="0" err="1">
                <a:latin typeface="Times New Roman" panose="02020603050405020304" pitchFamily="18" charset="0"/>
                <a:cs typeface="Times New Roman" panose="02020603050405020304" pitchFamily="18" charset="0"/>
              </a:rPr>
              <a:t>Evangelii</a:t>
            </a:r>
            <a:r>
              <a:rPr lang="it-IT" sz="2000" i="1" dirty="0">
                <a:latin typeface="Times New Roman" panose="02020603050405020304" pitchFamily="18" charset="0"/>
                <a:cs typeface="Times New Roman" panose="02020603050405020304" pitchFamily="18" charset="0"/>
              </a:rPr>
              <a:t> </a:t>
            </a:r>
            <a:r>
              <a:rPr lang="it-IT" sz="2000" i="1" dirty="0" err="1">
                <a:latin typeface="Times New Roman" panose="02020603050405020304" pitchFamily="18" charset="0"/>
                <a:cs typeface="Times New Roman" panose="02020603050405020304" pitchFamily="18" charset="0"/>
              </a:rPr>
              <a:t>gaudium</a:t>
            </a:r>
            <a:r>
              <a:rPr lang="it-IT" sz="2000" dirty="0">
                <a:latin typeface="Times New Roman" panose="02020603050405020304" pitchFamily="18" charset="0"/>
                <a:cs typeface="Times New Roman" panose="02020603050405020304" pitchFamily="18" charset="0"/>
              </a:rPr>
              <a:t>, 121</a:t>
            </a:r>
          </a:p>
        </p:txBody>
      </p:sp>
    </p:spTree>
    <p:extLst>
      <p:ext uri="{BB962C8B-B14F-4D97-AF65-F5344CB8AC3E}">
        <p14:creationId xmlns:p14="http://schemas.microsoft.com/office/powerpoint/2010/main" val="4228909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191666"/>
          </a:xfrm>
        </p:spPr>
        <p:txBody>
          <a:bodyPr>
            <a:normAutofit/>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Tre confusioni</a:t>
            </a:r>
            <a:endParaRPr lang="it-IT" dirty="0"/>
          </a:p>
        </p:txBody>
      </p:sp>
      <p:sp>
        <p:nvSpPr>
          <p:cNvPr id="3" name="Content Placeholder 2"/>
          <p:cNvSpPr>
            <a:spLocks noGrp="1"/>
          </p:cNvSpPr>
          <p:nvPr>
            <p:ph idx="1"/>
          </p:nvPr>
        </p:nvSpPr>
        <p:spPr>
          <a:xfrm>
            <a:off x="628650" y="1700808"/>
            <a:ext cx="7886700" cy="4351338"/>
          </a:xfrm>
        </p:spPr>
        <p:txBody>
          <a:bodyPr/>
          <a:lstStyle/>
          <a:p>
            <a:r>
              <a:rPr lang="it-IT" sz="3200" dirty="0"/>
              <a:t>Mettersi al riparo da tre confusioni:</a:t>
            </a:r>
            <a:endParaRPr lang="it-IT" dirty="0"/>
          </a:p>
          <a:p>
            <a:pPr marL="971550" lvl="1" indent="-514350">
              <a:buFont typeface="+mj-lt"/>
              <a:buAutoNum type="arabicPeriod"/>
            </a:pPr>
            <a:r>
              <a:rPr lang="it-IT" sz="2800" dirty="0"/>
              <a:t>Confondere l’</a:t>
            </a:r>
            <a:r>
              <a:rPr lang="it-IT" sz="2800" b="1" dirty="0"/>
              <a:t>esito</a:t>
            </a:r>
            <a:r>
              <a:rPr lang="it-IT" sz="2800" dirty="0"/>
              <a:t> con il senso. </a:t>
            </a:r>
          </a:p>
          <a:p>
            <a:pPr marL="971550" lvl="1" indent="-514350">
              <a:buFont typeface="+mj-lt"/>
              <a:buAutoNum type="arabicPeriod"/>
            </a:pPr>
            <a:r>
              <a:rPr lang="it-IT" sz="2800" dirty="0"/>
              <a:t>Confondere i </a:t>
            </a:r>
            <a:r>
              <a:rPr lang="it-IT" sz="2800" b="1" dirty="0"/>
              <a:t>limiti</a:t>
            </a:r>
            <a:r>
              <a:rPr lang="it-IT" sz="2800" dirty="0"/>
              <a:t> con i confini. </a:t>
            </a:r>
          </a:p>
          <a:p>
            <a:pPr marL="971550" lvl="1" indent="-514350">
              <a:buFont typeface="+mj-lt"/>
              <a:buAutoNum type="arabicPeriod"/>
            </a:pPr>
            <a:r>
              <a:rPr lang="it-IT" sz="2800" dirty="0"/>
              <a:t>Confondere il </a:t>
            </a:r>
            <a:r>
              <a:rPr lang="it-IT" sz="2800" b="1" dirty="0"/>
              <a:t>peccato</a:t>
            </a:r>
            <a:r>
              <a:rPr lang="it-IT" sz="2800" dirty="0"/>
              <a:t> con l’abbandono di Dio.</a:t>
            </a:r>
          </a:p>
          <a:p>
            <a:r>
              <a:rPr lang="it-IT" sz="3200" dirty="0"/>
              <a:t>Se la realtà della vita non fosse percepita in questa </a:t>
            </a:r>
            <a:r>
              <a:rPr lang="it-IT" sz="3200" b="1" dirty="0"/>
              <a:t>eccedenza</a:t>
            </a:r>
            <a:r>
              <a:rPr lang="it-IT" sz="3200" dirty="0"/>
              <a:t> che apre sul Regno resteremmo </a:t>
            </a:r>
            <a:r>
              <a:rPr lang="it-IT" sz="3200" dirty="0">
                <a:solidFill>
                  <a:srgbClr val="FF0000"/>
                </a:solidFill>
              </a:rPr>
              <a:t>soffocati</a:t>
            </a:r>
            <a:r>
              <a:rPr lang="it-IT" sz="3200" dirty="0"/>
              <a:t> o </a:t>
            </a:r>
            <a:r>
              <a:rPr lang="it-IT" sz="3200" dirty="0">
                <a:solidFill>
                  <a:srgbClr val="FF0000"/>
                </a:solidFill>
              </a:rPr>
              <a:t>illusi</a:t>
            </a:r>
            <a:r>
              <a:rPr lang="it-IT" sz="3200" dirty="0"/>
              <a:t> e </a:t>
            </a:r>
            <a:r>
              <a:rPr lang="it-IT" sz="3200" dirty="0">
                <a:solidFill>
                  <a:srgbClr val="FF0000"/>
                </a:solidFill>
              </a:rPr>
              <a:t>incapaci</a:t>
            </a:r>
            <a:r>
              <a:rPr lang="it-IT" sz="3200" dirty="0"/>
              <a:t> di vera solidarietà in umanità</a:t>
            </a:r>
            <a:endParaRPr lang="it-IT" dirty="0"/>
          </a:p>
        </p:txBody>
      </p:sp>
      <p:sp>
        <p:nvSpPr>
          <p:cNvPr id="5"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err="1">
                <a:solidFill>
                  <a:srgbClr val="993300"/>
                </a:solidFill>
              </a:rPr>
              <a:t>Seconda</a:t>
            </a:r>
            <a:r>
              <a:rPr lang="en-US" sz="1600" dirty="0">
                <a:solidFill>
                  <a:srgbClr val="993300"/>
                </a:solidFill>
              </a:rPr>
              <a:t> </a:t>
            </a:r>
            <a:r>
              <a:rPr lang="en-US" sz="1600" dirty="0" err="1">
                <a:solidFill>
                  <a:srgbClr val="993300"/>
                </a:solidFill>
              </a:rPr>
              <a:t>prospettiva</a:t>
            </a:r>
            <a:r>
              <a:rPr lang="en-US" sz="1600" dirty="0">
                <a:solidFill>
                  <a:srgbClr val="993300"/>
                </a:solidFill>
              </a:rPr>
              <a:t>: </a:t>
            </a:r>
            <a:r>
              <a:rPr lang="en-US" sz="1600" dirty="0" err="1">
                <a:solidFill>
                  <a:srgbClr val="993300"/>
                </a:solidFill>
              </a:rPr>
              <a:t>qual</a:t>
            </a:r>
            <a:r>
              <a:rPr lang="en-US" sz="1600" dirty="0">
                <a:solidFill>
                  <a:srgbClr val="993300"/>
                </a:solidFill>
              </a:rPr>
              <a:t> è la </a:t>
            </a:r>
            <a:r>
              <a:rPr lang="en-US" sz="1600" dirty="0" err="1">
                <a:solidFill>
                  <a:srgbClr val="993300"/>
                </a:solidFill>
              </a:rPr>
              <a:t>situazione</a:t>
            </a:r>
            <a:r>
              <a:rPr lang="en-US" sz="1600" dirty="0">
                <a:solidFill>
                  <a:srgbClr val="993300"/>
                </a:solidFill>
              </a:rPr>
              <a:t> in cui </a:t>
            </a:r>
            <a:r>
              <a:rPr lang="en-US" sz="1600" dirty="0" err="1">
                <a:solidFill>
                  <a:srgbClr val="993300"/>
                </a:solidFill>
              </a:rPr>
              <a:t>riconosciamo</a:t>
            </a:r>
            <a:r>
              <a:rPr lang="en-US" sz="1600" dirty="0">
                <a:solidFill>
                  <a:srgbClr val="993300"/>
                </a:solidFill>
              </a:rPr>
              <a:t> di </a:t>
            </a:r>
            <a:r>
              <a:rPr lang="en-US" sz="1600" dirty="0" err="1">
                <a:solidFill>
                  <a:srgbClr val="993300"/>
                </a:solidFill>
              </a:rPr>
              <a:t>vivere</a:t>
            </a:r>
            <a:r>
              <a:rPr lang="en-US" sz="1600" dirty="0">
                <a:solidFill>
                  <a:srgbClr val="993300"/>
                </a:solidFill>
              </a:rPr>
              <a:t>?</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47650"/>
          </a:xfrm>
        </p:spPr>
        <p:txBody>
          <a:bodyPr>
            <a:normAutofit fontScale="90000"/>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La vita spirituale e gli snodi fondamentali</a:t>
            </a:r>
            <a:endParaRPr lang="it-IT" dirty="0"/>
          </a:p>
        </p:txBody>
      </p:sp>
      <p:sp>
        <p:nvSpPr>
          <p:cNvPr id="3" name="Content Placeholder 2"/>
          <p:cNvSpPr>
            <a:spLocks noGrp="1"/>
          </p:cNvSpPr>
          <p:nvPr>
            <p:ph idx="1"/>
          </p:nvPr>
        </p:nvSpPr>
        <p:spPr>
          <a:xfrm>
            <a:off x="628650" y="1700808"/>
            <a:ext cx="7886700" cy="4248472"/>
          </a:xfrm>
        </p:spPr>
        <p:txBody>
          <a:bodyPr>
            <a:normAutofit fontScale="92500"/>
          </a:bodyPr>
          <a:lstStyle/>
          <a:p>
            <a:pPr marL="0" indent="0">
              <a:buNone/>
            </a:pPr>
            <a:r>
              <a:rPr lang="it-IT" sz="3100" dirty="0"/>
              <a:t>Decentrarsi da noi stessi         vita secondo lo Spirito</a:t>
            </a:r>
          </a:p>
          <a:p>
            <a:pPr marL="0" indent="0">
              <a:buNone/>
            </a:pPr>
            <a:endParaRPr lang="it-IT" sz="900" dirty="0"/>
          </a:p>
          <a:p>
            <a:pPr marL="742950" indent="-540000">
              <a:buFont typeface="+mj-lt"/>
              <a:buAutoNum type="arabicPeriod"/>
            </a:pPr>
            <a:r>
              <a:rPr lang="it-IT" i="1" dirty="0"/>
              <a:t>Rivelazione del mistero di Dio</a:t>
            </a:r>
            <a:br>
              <a:rPr lang="it-IT" i="1" dirty="0"/>
            </a:br>
            <a:endParaRPr lang="it-IT" sz="1500" i="1" dirty="0"/>
          </a:p>
          <a:p>
            <a:pPr marL="742950" indent="-540000">
              <a:buFont typeface="+mj-lt"/>
              <a:buAutoNum type="arabicPeriod"/>
            </a:pPr>
            <a:r>
              <a:rPr lang="it-IT" i="1" dirty="0"/>
              <a:t>Collaborare con Dio perché si realizzi Suo sogno di stare in comunione con gli uomini</a:t>
            </a:r>
            <a:br>
              <a:rPr lang="it-IT" i="1" dirty="0"/>
            </a:br>
            <a:endParaRPr lang="it-IT" sz="1500" i="1" dirty="0"/>
          </a:p>
          <a:p>
            <a:pPr marL="742950" indent="-540000">
              <a:buFont typeface="+mj-lt"/>
              <a:buAutoNum type="arabicPeriod"/>
            </a:pPr>
            <a:r>
              <a:rPr lang="it-IT" i="1" dirty="0"/>
              <a:t>Realizzazione della vocazione all’umanità.</a:t>
            </a:r>
            <a:br>
              <a:rPr lang="it-IT" sz="3600" dirty="0"/>
            </a:br>
            <a:endParaRPr lang="it-IT" sz="3600" dirty="0"/>
          </a:p>
          <a:p>
            <a:pPr marL="0" indent="0">
              <a:buNone/>
            </a:pPr>
            <a:r>
              <a:rPr lang="it-IT" sz="3600" dirty="0"/>
              <a:t>Cammino spirituale            bellezza figli di Dio</a:t>
            </a:r>
          </a:p>
          <a:p>
            <a:pPr marL="0" indent="0">
              <a:buNone/>
            </a:pPr>
            <a:endParaRPr lang="it-IT" dirty="0"/>
          </a:p>
          <a:p>
            <a:pPr marL="0" indent="0">
              <a:buNone/>
            </a:pPr>
            <a:endParaRPr lang="it-IT" dirty="0">
              <a:solidFill>
                <a:srgbClr val="FF0000"/>
              </a:solidFill>
            </a:endParaRPr>
          </a:p>
          <a:p>
            <a:endParaRPr lang="it-IT" dirty="0"/>
          </a:p>
        </p:txBody>
      </p:sp>
      <p:sp>
        <p:nvSpPr>
          <p:cNvPr id="5"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err="1">
                <a:solidFill>
                  <a:srgbClr val="993300"/>
                </a:solidFill>
              </a:rPr>
              <a:t>Seconda</a:t>
            </a:r>
            <a:r>
              <a:rPr lang="en-US" sz="1600" dirty="0">
                <a:solidFill>
                  <a:srgbClr val="993300"/>
                </a:solidFill>
              </a:rPr>
              <a:t> </a:t>
            </a:r>
            <a:r>
              <a:rPr lang="en-US" sz="1600" dirty="0" err="1">
                <a:solidFill>
                  <a:srgbClr val="993300"/>
                </a:solidFill>
              </a:rPr>
              <a:t>prospettiva</a:t>
            </a:r>
            <a:r>
              <a:rPr lang="en-US" sz="1600" dirty="0">
                <a:solidFill>
                  <a:srgbClr val="993300"/>
                </a:solidFill>
              </a:rPr>
              <a:t>: </a:t>
            </a:r>
            <a:r>
              <a:rPr lang="en-US" sz="1600" dirty="0" err="1">
                <a:solidFill>
                  <a:srgbClr val="993300"/>
                </a:solidFill>
              </a:rPr>
              <a:t>qual</a:t>
            </a:r>
            <a:r>
              <a:rPr lang="en-US" sz="1600" dirty="0">
                <a:solidFill>
                  <a:srgbClr val="993300"/>
                </a:solidFill>
              </a:rPr>
              <a:t> è la </a:t>
            </a:r>
            <a:r>
              <a:rPr lang="en-US" sz="1600" dirty="0" err="1">
                <a:solidFill>
                  <a:srgbClr val="993300"/>
                </a:solidFill>
              </a:rPr>
              <a:t>situazione</a:t>
            </a:r>
            <a:r>
              <a:rPr lang="en-US" sz="1600" dirty="0">
                <a:solidFill>
                  <a:srgbClr val="993300"/>
                </a:solidFill>
              </a:rPr>
              <a:t> in cui </a:t>
            </a:r>
            <a:r>
              <a:rPr lang="en-US" sz="1600" dirty="0" err="1">
                <a:solidFill>
                  <a:srgbClr val="993300"/>
                </a:solidFill>
              </a:rPr>
              <a:t>riconosciamo</a:t>
            </a:r>
            <a:r>
              <a:rPr lang="en-US" sz="1600" dirty="0">
                <a:solidFill>
                  <a:srgbClr val="993300"/>
                </a:solidFill>
              </a:rPr>
              <a:t> di </a:t>
            </a:r>
            <a:r>
              <a:rPr lang="en-US" sz="1600" dirty="0" err="1">
                <a:solidFill>
                  <a:srgbClr val="993300"/>
                </a:solidFill>
              </a:rPr>
              <a:t>vivere</a:t>
            </a:r>
            <a:r>
              <a:rPr lang="en-US" sz="1600" dirty="0">
                <a:solidFill>
                  <a:srgbClr val="993300"/>
                </a:solidFill>
              </a:rPr>
              <a:t>?</a:t>
            </a:r>
          </a:p>
        </p:txBody>
      </p:sp>
      <p:sp>
        <p:nvSpPr>
          <p:cNvPr id="4" name="Freccia a destra 3"/>
          <p:cNvSpPr/>
          <p:nvPr/>
        </p:nvSpPr>
        <p:spPr>
          <a:xfrm>
            <a:off x="4427984" y="1844824"/>
            <a:ext cx="576064" cy="216024"/>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a destra 7"/>
          <p:cNvSpPr/>
          <p:nvPr/>
        </p:nvSpPr>
        <p:spPr>
          <a:xfrm>
            <a:off x="4283968" y="5229200"/>
            <a:ext cx="576064" cy="216024"/>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6702684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47650"/>
          </a:xfrm>
        </p:spPr>
        <p:txBody>
          <a:bodyPr>
            <a:normAutofit/>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Vita fluente</a:t>
            </a:r>
            <a:endParaRPr lang="it-IT" dirty="0"/>
          </a:p>
        </p:txBody>
      </p:sp>
      <p:sp>
        <p:nvSpPr>
          <p:cNvPr id="3" name="Content Placeholder 2"/>
          <p:cNvSpPr>
            <a:spLocks noGrp="1"/>
          </p:cNvSpPr>
          <p:nvPr>
            <p:ph idx="1"/>
          </p:nvPr>
        </p:nvSpPr>
        <p:spPr>
          <a:xfrm>
            <a:off x="628650" y="1700808"/>
            <a:ext cx="7886700" cy="4248472"/>
          </a:xfrm>
        </p:spPr>
        <p:txBody>
          <a:bodyPr>
            <a:normAutofit/>
          </a:bodyPr>
          <a:lstStyle/>
          <a:p>
            <a:pPr marL="0" indent="0">
              <a:buNone/>
            </a:pPr>
            <a:r>
              <a:rPr lang="it-IT" sz="4000" dirty="0"/>
              <a:t>Vita fluente se funzionano tre snodi:</a:t>
            </a:r>
          </a:p>
          <a:p>
            <a:pPr marL="0" indent="0">
              <a:buNone/>
            </a:pPr>
            <a:endParaRPr lang="it-IT" sz="1000" dirty="0"/>
          </a:p>
          <a:p>
            <a:pPr marL="742950" indent="-540000">
              <a:buFont typeface="+mj-lt"/>
              <a:buAutoNum type="arabicPeriod"/>
            </a:pPr>
            <a:r>
              <a:rPr lang="it-IT" sz="4000" i="1" dirty="0"/>
              <a:t>Vita fraterna e solitudine </a:t>
            </a:r>
          </a:p>
          <a:p>
            <a:pPr marL="742950" indent="-540000">
              <a:buFont typeface="+mj-lt"/>
              <a:buAutoNum type="arabicPeriod"/>
            </a:pPr>
            <a:r>
              <a:rPr lang="it-IT" sz="4000" i="1" dirty="0"/>
              <a:t>Altruismo e vita personale </a:t>
            </a:r>
          </a:p>
          <a:p>
            <a:pPr marL="742950" indent="-540000">
              <a:buFont typeface="+mj-lt"/>
              <a:buAutoNum type="arabicPeriod"/>
            </a:pPr>
            <a:r>
              <a:rPr lang="it-IT" sz="4000" i="1" dirty="0"/>
              <a:t>Limiti e promessa </a:t>
            </a:r>
          </a:p>
          <a:p>
            <a:pPr marL="0" indent="0">
              <a:buNone/>
            </a:pPr>
            <a:endParaRPr lang="it-IT" dirty="0"/>
          </a:p>
          <a:p>
            <a:pPr marL="0" indent="0">
              <a:buNone/>
            </a:pPr>
            <a:endParaRPr lang="it-IT" dirty="0">
              <a:solidFill>
                <a:srgbClr val="FF0000"/>
              </a:solidFill>
            </a:endParaRPr>
          </a:p>
          <a:p>
            <a:endParaRPr lang="it-IT" dirty="0"/>
          </a:p>
        </p:txBody>
      </p:sp>
      <p:sp>
        <p:nvSpPr>
          <p:cNvPr id="5"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err="1">
                <a:solidFill>
                  <a:srgbClr val="993300"/>
                </a:solidFill>
              </a:rPr>
              <a:t>Seconda</a:t>
            </a:r>
            <a:r>
              <a:rPr lang="en-US" sz="1600" dirty="0">
                <a:solidFill>
                  <a:srgbClr val="993300"/>
                </a:solidFill>
              </a:rPr>
              <a:t> </a:t>
            </a:r>
            <a:r>
              <a:rPr lang="en-US" sz="1600" dirty="0" err="1">
                <a:solidFill>
                  <a:srgbClr val="993300"/>
                </a:solidFill>
              </a:rPr>
              <a:t>prospettiva</a:t>
            </a:r>
            <a:r>
              <a:rPr lang="en-US" sz="1600" dirty="0">
                <a:solidFill>
                  <a:srgbClr val="993300"/>
                </a:solidFill>
              </a:rPr>
              <a:t>: </a:t>
            </a:r>
            <a:r>
              <a:rPr lang="en-US" sz="1600" dirty="0" err="1">
                <a:solidFill>
                  <a:srgbClr val="993300"/>
                </a:solidFill>
              </a:rPr>
              <a:t>qual</a:t>
            </a:r>
            <a:r>
              <a:rPr lang="en-US" sz="1600" dirty="0">
                <a:solidFill>
                  <a:srgbClr val="993300"/>
                </a:solidFill>
              </a:rPr>
              <a:t> è la </a:t>
            </a:r>
            <a:r>
              <a:rPr lang="en-US" sz="1600" dirty="0" err="1">
                <a:solidFill>
                  <a:srgbClr val="993300"/>
                </a:solidFill>
              </a:rPr>
              <a:t>situazione</a:t>
            </a:r>
            <a:r>
              <a:rPr lang="en-US" sz="1600" dirty="0">
                <a:solidFill>
                  <a:srgbClr val="993300"/>
                </a:solidFill>
              </a:rPr>
              <a:t> in cui </a:t>
            </a:r>
            <a:r>
              <a:rPr lang="en-US" sz="1600" dirty="0" err="1">
                <a:solidFill>
                  <a:srgbClr val="993300"/>
                </a:solidFill>
              </a:rPr>
              <a:t>riconosciamo</a:t>
            </a:r>
            <a:r>
              <a:rPr lang="en-US" sz="1600" dirty="0">
                <a:solidFill>
                  <a:srgbClr val="993300"/>
                </a:solidFill>
              </a:rPr>
              <a:t> di </a:t>
            </a:r>
            <a:r>
              <a:rPr lang="en-US" sz="1600" dirty="0" err="1">
                <a:solidFill>
                  <a:srgbClr val="993300"/>
                </a:solidFill>
              </a:rPr>
              <a:t>vivere</a:t>
            </a:r>
            <a:r>
              <a:rPr lang="en-US" sz="1600" dirty="0">
                <a:solidFill>
                  <a:srgbClr val="993300"/>
                </a:solidFill>
              </a:rPr>
              <a:t>?</a:t>
            </a:r>
          </a:p>
        </p:txBody>
      </p:sp>
    </p:spTree>
    <p:extLst>
      <p:ext uri="{BB962C8B-B14F-4D97-AF65-F5344CB8AC3E}">
        <p14:creationId xmlns:p14="http://schemas.microsoft.com/office/powerpoint/2010/main" val="425413840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47650"/>
          </a:xfrm>
        </p:spPr>
        <p:txBody>
          <a:bodyPr>
            <a:normAutofit/>
          </a:bodyPr>
          <a:lstStyle/>
          <a:p>
            <a:pPr algn="ctr"/>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Grazie.</a:t>
            </a:r>
            <a:endParaRPr lang="it-IT" dirty="0"/>
          </a:p>
        </p:txBody>
      </p:sp>
      <p:sp>
        <p:nvSpPr>
          <p:cNvPr id="3" name="Content Placeholder 2"/>
          <p:cNvSpPr>
            <a:spLocks noGrp="1"/>
          </p:cNvSpPr>
          <p:nvPr>
            <p:ph idx="1"/>
          </p:nvPr>
        </p:nvSpPr>
        <p:spPr>
          <a:xfrm>
            <a:off x="628650" y="1412776"/>
            <a:ext cx="7886700" cy="4248472"/>
          </a:xfrm>
        </p:spPr>
        <p:txBody>
          <a:bodyPr>
            <a:normAutofit/>
          </a:bodyPr>
          <a:lstStyle/>
          <a:p>
            <a:pPr marL="0" indent="0" algn="ctr">
              <a:buNone/>
            </a:pPr>
            <a:r>
              <a:rPr lang="it-IT" dirty="0"/>
              <a:t>p. Elia Citterio</a:t>
            </a:r>
          </a:p>
          <a:p>
            <a:pPr marL="0" indent="0" algn="ctr">
              <a:buNone/>
            </a:pPr>
            <a:r>
              <a:rPr lang="it-IT" dirty="0"/>
              <a:t>Fratelli Contemplativi di Gesù</a:t>
            </a:r>
          </a:p>
          <a:p>
            <a:pPr marL="0" indent="0" algn="ctr">
              <a:buNone/>
            </a:pPr>
            <a:r>
              <a:rPr lang="it-IT" dirty="0">
                <a:hlinkClick r:id="rId3"/>
              </a:rPr>
              <a:t>www.contemplativi.it</a:t>
            </a:r>
            <a:endParaRPr lang="it-IT" dirty="0"/>
          </a:p>
          <a:p>
            <a:pPr marL="0" indent="0">
              <a:buNone/>
            </a:pPr>
            <a:endParaRPr lang="it-IT" dirty="0"/>
          </a:p>
          <a:p>
            <a:pPr marL="0" indent="0">
              <a:buNone/>
            </a:pPr>
            <a:endParaRPr lang="it-IT" dirty="0"/>
          </a:p>
          <a:p>
            <a:pPr marL="0" indent="0">
              <a:buNone/>
            </a:pPr>
            <a:endParaRPr lang="it-IT" dirty="0">
              <a:solidFill>
                <a:srgbClr val="FF0000"/>
              </a:solidFill>
            </a:endParaRPr>
          </a:p>
          <a:p>
            <a:endParaRPr lang="it-IT" dirty="0"/>
          </a:p>
        </p:txBody>
      </p:sp>
      <p:pic>
        <p:nvPicPr>
          <p:cNvPr id="4" name="Immagine 3"/>
          <p:cNvPicPr>
            <a:picLocks noChangeAspect="1"/>
          </p:cNvPicPr>
          <p:nvPr/>
        </p:nvPicPr>
        <p:blipFill rotWithShape="1">
          <a:blip r:embed="rId4"/>
          <a:srcRect l="4000" t="9051" r="5481" b="37344"/>
          <a:stretch/>
        </p:blipFill>
        <p:spPr>
          <a:xfrm>
            <a:off x="1403648" y="2996952"/>
            <a:ext cx="6535638" cy="3096344"/>
          </a:xfrm>
          <a:prstGeom prst="rect">
            <a:avLst/>
          </a:prstGeom>
        </p:spPr>
      </p:pic>
      <p:sp>
        <p:nvSpPr>
          <p:cNvPr id="6" name="Segnaposto piè di pagina 5"/>
          <p:cNvSpPr>
            <a:spLocks noGrp="1"/>
          </p:cNvSpPr>
          <p:nvPr>
            <p:ph type="ftr" sz="quarter" idx="11"/>
          </p:nvPr>
        </p:nvSpPr>
        <p:spPr>
          <a:xfrm>
            <a:off x="628650" y="6356351"/>
            <a:ext cx="7886700" cy="365125"/>
          </a:xfrm>
        </p:spPr>
        <p:txBody>
          <a:bodyPr/>
          <a:lstStyle/>
          <a:p>
            <a:r>
              <a:rPr lang="en-US" sz="1600" dirty="0">
                <a:solidFill>
                  <a:srgbClr val="993300"/>
                </a:solidFill>
              </a:rPr>
              <a:t>Quale </a:t>
            </a:r>
            <a:r>
              <a:rPr lang="en-US" sz="1600" dirty="0" err="1">
                <a:solidFill>
                  <a:srgbClr val="993300"/>
                </a:solidFill>
              </a:rPr>
              <a:t>paternità</a:t>
            </a:r>
            <a:r>
              <a:rPr lang="en-US" sz="1600" dirty="0">
                <a:solidFill>
                  <a:srgbClr val="993300"/>
                </a:solidFill>
              </a:rPr>
              <a:t> </a:t>
            </a:r>
            <a:r>
              <a:rPr lang="en-US" sz="1600" dirty="0" err="1">
                <a:solidFill>
                  <a:srgbClr val="993300"/>
                </a:solidFill>
              </a:rPr>
              <a:t>spirituale</a:t>
            </a:r>
            <a:r>
              <a:rPr lang="en-US" sz="1600" dirty="0">
                <a:solidFill>
                  <a:srgbClr val="993300"/>
                </a:solidFill>
              </a:rPr>
              <a:t>? </a:t>
            </a:r>
            <a:r>
              <a:rPr lang="en-US" sz="1600" dirty="0" err="1">
                <a:solidFill>
                  <a:srgbClr val="993300"/>
                </a:solidFill>
              </a:rPr>
              <a:t>Rileggere</a:t>
            </a:r>
            <a:r>
              <a:rPr lang="en-US" sz="1600" dirty="0">
                <a:solidFill>
                  <a:srgbClr val="993300"/>
                </a:solidFill>
              </a:rPr>
              <a:t> la </a:t>
            </a:r>
            <a:r>
              <a:rPr lang="en-US" sz="1600" dirty="0" err="1">
                <a:solidFill>
                  <a:srgbClr val="993300"/>
                </a:solidFill>
              </a:rPr>
              <a:t>Tradizione</a:t>
            </a:r>
            <a:r>
              <a:rPr lang="en-US" sz="1600" dirty="0">
                <a:solidFill>
                  <a:srgbClr val="993300"/>
                </a:solidFill>
              </a:rPr>
              <a:t> per </a:t>
            </a:r>
            <a:r>
              <a:rPr lang="en-US" sz="1600" dirty="0" err="1">
                <a:solidFill>
                  <a:srgbClr val="993300"/>
                </a:solidFill>
              </a:rPr>
              <a:t>interpretare</a:t>
            </a:r>
            <a:r>
              <a:rPr lang="en-US" sz="1600" dirty="0">
                <a:solidFill>
                  <a:srgbClr val="993300"/>
                </a:solidFill>
              </a:rPr>
              <a:t> </a:t>
            </a:r>
            <a:r>
              <a:rPr lang="en-US" sz="1600" dirty="0" err="1">
                <a:solidFill>
                  <a:srgbClr val="993300"/>
                </a:solidFill>
              </a:rPr>
              <a:t>l’oggi</a:t>
            </a:r>
            <a:endParaRPr lang="en-US" sz="1600" dirty="0">
              <a:solidFill>
                <a:srgbClr val="993300"/>
              </a:solidFill>
            </a:endParaRPr>
          </a:p>
        </p:txBody>
      </p:sp>
    </p:spTree>
    <p:extLst>
      <p:ext uri="{BB962C8B-B14F-4D97-AF65-F5344CB8AC3E}">
        <p14:creationId xmlns:p14="http://schemas.microsoft.com/office/powerpoint/2010/main" val="27247233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Struttura della relazione</a:t>
            </a:r>
            <a:endParaRPr lang="it-IT" dirty="0"/>
          </a:p>
        </p:txBody>
      </p:sp>
      <p:sp>
        <p:nvSpPr>
          <p:cNvPr id="3" name="Content Placeholder 2"/>
          <p:cNvSpPr>
            <a:spLocks noGrp="1"/>
          </p:cNvSpPr>
          <p:nvPr>
            <p:ph idx="1"/>
          </p:nvPr>
        </p:nvSpPr>
        <p:spPr/>
        <p:txBody>
          <a:bodyPr>
            <a:normAutofit/>
          </a:bodyPr>
          <a:lstStyle/>
          <a:p>
            <a:r>
              <a:rPr lang="it-IT" sz="4000" kern="1200" dirty="0">
                <a:solidFill>
                  <a:schemeClr val="tx1"/>
                </a:solidFill>
                <a:latin typeface="+mn-lt"/>
                <a:ea typeface="+mn-ea"/>
                <a:cs typeface="+mn-cs"/>
              </a:rPr>
              <a:t>A: </a:t>
            </a:r>
            <a:r>
              <a:rPr lang="it-IT" sz="4000" b="1" dirty="0"/>
              <a:t>Prima prospettiva: da quale tradizione veniamo?</a:t>
            </a:r>
            <a:endParaRPr lang="it-IT" sz="4000" dirty="0"/>
          </a:p>
          <a:p>
            <a:endParaRPr lang="it-IT" sz="3200" kern="1200" dirty="0">
              <a:solidFill>
                <a:schemeClr val="tx1"/>
              </a:solidFill>
              <a:latin typeface="+mn-lt"/>
              <a:ea typeface="+mn-ea"/>
              <a:cs typeface="+mn-cs"/>
            </a:endParaRPr>
          </a:p>
          <a:p>
            <a:r>
              <a:rPr lang="it-IT" sz="4000" kern="1200" dirty="0">
                <a:solidFill>
                  <a:schemeClr val="tx1"/>
                </a:solidFill>
                <a:latin typeface="+mn-lt"/>
                <a:ea typeface="+mn-ea"/>
                <a:cs typeface="+mn-cs"/>
              </a:rPr>
              <a:t>B: </a:t>
            </a:r>
            <a:r>
              <a:rPr lang="it-IT" sz="4000" b="1" dirty="0"/>
              <a:t>Seconda prospettiva: qual è la situazione in cui riconosciamo di vivere?</a:t>
            </a:r>
            <a:endParaRPr lang="it-IT" sz="4000" dirty="0"/>
          </a:p>
        </p:txBody>
      </p:sp>
      <p:sp>
        <p:nvSpPr>
          <p:cNvPr id="5" name="Segnaposto piè di pagina 5"/>
          <p:cNvSpPr>
            <a:spLocks noGrp="1"/>
          </p:cNvSpPr>
          <p:nvPr>
            <p:ph type="ftr" sz="quarter" idx="11"/>
          </p:nvPr>
        </p:nvSpPr>
        <p:spPr>
          <a:xfrm>
            <a:off x="628650" y="6356351"/>
            <a:ext cx="7886700" cy="365125"/>
          </a:xfrm>
        </p:spPr>
        <p:txBody>
          <a:bodyPr/>
          <a:lstStyle/>
          <a:p>
            <a:r>
              <a:rPr lang="en-US" sz="1600" dirty="0">
                <a:solidFill>
                  <a:srgbClr val="993300"/>
                </a:solidFill>
              </a:rPr>
              <a:t>Quale </a:t>
            </a:r>
            <a:r>
              <a:rPr lang="en-US" sz="1600" dirty="0" err="1">
                <a:solidFill>
                  <a:srgbClr val="993300"/>
                </a:solidFill>
              </a:rPr>
              <a:t>paternità</a:t>
            </a:r>
            <a:r>
              <a:rPr lang="en-US" sz="1600" dirty="0">
                <a:solidFill>
                  <a:srgbClr val="993300"/>
                </a:solidFill>
              </a:rPr>
              <a:t> </a:t>
            </a:r>
            <a:r>
              <a:rPr lang="en-US" sz="1600" dirty="0" err="1">
                <a:solidFill>
                  <a:srgbClr val="993300"/>
                </a:solidFill>
              </a:rPr>
              <a:t>spirituale</a:t>
            </a:r>
            <a:r>
              <a:rPr lang="en-US" sz="1600" dirty="0">
                <a:solidFill>
                  <a:srgbClr val="993300"/>
                </a:solidFill>
              </a:rPr>
              <a:t>? </a:t>
            </a:r>
            <a:r>
              <a:rPr lang="en-US" sz="1600" dirty="0" err="1">
                <a:solidFill>
                  <a:srgbClr val="993300"/>
                </a:solidFill>
              </a:rPr>
              <a:t>Rileggere</a:t>
            </a:r>
            <a:r>
              <a:rPr lang="en-US" sz="1600" dirty="0">
                <a:solidFill>
                  <a:srgbClr val="993300"/>
                </a:solidFill>
              </a:rPr>
              <a:t> la </a:t>
            </a:r>
            <a:r>
              <a:rPr lang="en-US" sz="1600" dirty="0" err="1">
                <a:solidFill>
                  <a:srgbClr val="993300"/>
                </a:solidFill>
              </a:rPr>
              <a:t>Tradizione</a:t>
            </a:r>
            <a:r>
              <a:rPr lang="en-US" sz="1600" dirty="0">
                <a:solidFill>
                  <a:srgbClr val="993300"/>
                </a:solidFill>
              </a:rPr>
              <a:t> per </a:t>
            </a:r>
            <a:r>
              <a:rPr lang="en-US" sz="1600" dirty="0" err="1">
                <a:solidFill>
                  <a:srgbClr val="993300"/>
                </a:solidFill>
              </a:rPr>
              <a:t>interpretare</a:t>
            </a:r>
            <a:r>
              <a:rPr lang="en-US" sz="1600" dirty="0">
                <a:solidFill>
                  <a:srgbClr val="993300"/>
                </a:solidFill>
              </a:rPr>
              <a:t> </a:t>
            </a:r>
            <a:r>
              <a:rPr lang="en-US" sz="1600" dirty="0" err="1">
                <a:solidFill>
                  <a:srgbClr val="993300"/>
                </a:solidFill>
              </a:rPr>
              <a:t>l’oggi</a:t>
            </a:r>
            <a:endParaRPr lang="en-US" sz="1600" dirty="0">
              <a:solidFill>
                <a:srgbClr val="993300"/>
              </a:solidFill>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Prima prospettiva: da quale tradizione veniamo?</a:t>
            </a:r>
            <a:endParaRPr lang="it-IT" dirty="0"/>
          </a:p>
        </p:txBody>
      </p:sp>
      <p:sp>
        <p:nvSpPr>
          <p:cNvPr id="3" name="Content Placeholder 2"/>
          <p:cNvSpPr>
            <a:spLocks noGrp="1"/>
          </p:cNvSpPr>
          <p:nvPr>
            <p:ph idx="1"/>
          </p:nvPr>
        </p:nvSpPr>
        <p:spPr>
          <a:xfrm>
            <a:off x="628650" y="1825625"/>
            <a:ext cx="3799334" cy="1315343"/>
          </a:xfrm>
        </p:spPr>
        <p:txBody>
          <a:bodyPr>
            <a:normAutofit fontScale="85000" lnSpcReduction="20000"/>
          </a:bodyPr>
          <a:lstStyle/>
          <a:p>
            <a:pPr marL="0" indent="0">
              <a:buNone/>
            </a:pPr>
            <a:r>
              <a:rPr lang="it-IT" sz="3200" kern="1200" dirty="0">
                <a:solidFill>
                  <a:schemeClr val="tx1"/>
                </a:solidFill>
                <a:latin typeface="+mn-lt"/>
                <a:ea typeface="+mn-ea"/>
                <a:cs typeface="+mn-cs"/>
              </a:rPr>
              <a:t>Ingiunzione perentoria di Gesù e apparente contraddizione nella Chiesa</a:t>
            </a:r>
            <a:endParaRPr lang="it-IT" dirty="0"/>
          </a:p>
        </p:txBody>
      </p:sp>
      <p:sp>
        <p:nvSpPr>
          <p:cNvPr id="5" name="Content Placeholder 6"/>
          <p:cNvSpPr txBox="1">
            <a:spLocks/>
          </p:cNvSpPr>
          <p:nvPr/>
        </p:nvSpPr>
        <p:spPr>
          <a:xfrm>
            <a:off x="4661098" y="1700808"/>
            <a:ext cx="4087366" cy="252028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ap="rnd">
            <a:solidFill>
              <a:schemeClr val="accent1"/>
            </a:solidFill>
          </a:ln>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it-IT" sz="800" i="1" dirty="0">
              <a:latin typeface="Times New Roman" panose="02020603050405020304" pitchFamily="18" charset="0"/>
              <a:cs typeface="Times New Roman" panose="02020603050405020304" pitchFamily="18" charset="0"/>
            </a:endParaRPr>
          </a:p>
          <a:p>
            <a:pPr marL="0" indent="0">
              <a:buNone/>
            </a:pPr>
            <a:r>
              <a:rPr lang="it-IT" sz="2400" i="1" dirty="0">
                <a:latin typeface="Times New Roman" panose="02020603050405020304" pitchFamily="18" charset="0"/>
                <a:cs typeface="Times New Roman" panose="02020603050405020304" pitchFamily="18" charset="0"/>
              </a:rPr>
              <a:t>«Ma voi non fatevi chiamare “</a:t>
            </a:r>
            <a:r>
              <a:rPr lang="it-IT" sz="2400" i="1" dirty="0" err="1">
                <a:solidFill>
                  <a:srgbClr val="FF0000"/>
                </a:solidFill>
                <a:latin typeface="Times New Roman" panose="02020603050405020304" pitchFamily="18" charset="0"/>
                <a:cs typeface="Times New Roman" panose="02020603050405020304" pitchFamily="18" charset="0"/>
              </a:rPr>
              <a:t>rabbì</a:t>
            </a:r>
            <a:r>
              <a:rPr lang="it-IT" sz="2400" i="1" dirty="0">
                <a:latin typeface="Times New Roman" panose="02020603050405020304" pitchFamily="18" charset="0"/>
                <a:cs typeface="Times New Roman" panose="02020603050405020304" pitchFamily="18" charset="0"/>
              </a:rPr>
              <a:t>”, perché uno solo è il vostro Maestro e voi siete tutti fratelli. E non chiamate “</a:t>
            </a:r>
            <a:r>
              <a:rPr lang="it-IT" sz="2400" i="1" dirty="0">
                <a:solidFill>
                  <a:srgbClr val="FF0000"/>
                </a:solidFill>
                <a:latin typeface="Times New Roman" panose="02020603050405020304" pitchFamily="18" charset="0"/>
                <a:cs typeface="Times New Roman" panose="02020603050405020304" pitchFamily="18" charset="0"/>
              </a:rPr>
              <a:t>padre</a:t>
            </a:r>
            <a:r>
              <a:rPr lang="it-IT" sz="2400" i="1" dirty="0">
                <a:latin typeface="Times New Roman" panose="02020603050405020304" pitchFamily="18" charset="0"/>
                <a:cs typeface="Times New Roman" panose="02020603050405020304" pitchFamily="18" charset="0"/>
              </a:rPr>
              <a:t>” nessuno di voi sulla terra, perché uno solo è il Padre vostro, quello celeste. E non fatevi chiamare “</a:t>
            </a:r>
            <a:r>
              <a:rPr lang="it-IT" sz="2400" i="1" dirty="0">
                <a:solidFill>
                  <a:srgbClr val="FF0000"/>
                </a:solidFill>
                <a:latin typeface="Times New Roman" panose="02020603050405020304" pitchFamily="18" charset="0"/>
                <a:cs typeface="Times New Roman" panose="02020603050405020304" pitchFamily="18" charset="0"/>
              </a:rPr>
              <a:t>guide</a:t>
            </a:r>
            <a:r>
              <a:rPr lang="it-IT" sz="2400" i="1" dirty="0">
                <a:latin typeface="Times New Roman" panose="02020603050405020304" pitchFamily="18" charset="0"/>
                <a:cs typeface="Times New Roman" panose="02020603050405020304" pitchFamily="18" charset="0"/>
              </a:rPr>
              <a:t>”, perché uno solo è la vostra Guida, il Cristo. Chi tra «voi è più grande, sarà vostro servo; chi invece si esalterà, sarà umiliato e chi si umilierà sarà esaltato» </a:t>
            </a:r>
          </a:p>
          <a:p>
            <a:pPr marL="0" indent="0" algn="r">
              <a:buNone/>
            </a:pPr>
            <a:r>
              <a:rPr lang="it-IT" sz="2400" dirty="0">
                <a:latin typeface="Times New Roman" panose="02020603050405020304" pitchFamily="18" charset="0"/>
                <a:cs typeface="Times New Roman" panose="02020603050405020304" pitchFamily="18" charset="0"/>
              </a:rPr>
              <a:t>Mt 23,8-12</a:t>
            </a:r>
          </a:p>
          <a:p>
            <a:pPr marL="0" indent="0">
              <a:buFont typeface="Arial" panose="020B0604020202020204" pitchFamily="34" charset="0"/>
              <a:buNone/>
            </a:pPr>
            <a:endParaRPr lang="it-IT" sz="2400" i="1" dirty="0">
              <a:latin typeface="Times New Roman" panose="02020603050405020304" pitchFamily="18" charset="0"/>
              <a:cs typeface="Times New Roman" panose="02020603050405020304" pitchFamily="18" charset="0"/>
            </a:endParaRPr>
          </a:p>
        </p:txBody>
      </p:sp>
      <p:sp>
        <p:nvSpPr>
          <p:cNvPr id="6" name="Segnaposto piè di pagina 5"/>
          <p:cNvSpPr>
            <a:spLocks noGrp="1"/>
          </p:cNvSpPr>
          <p:nvPr>
            <p:ph type="ftr" sz="quarter" idx="11"/>
          </p:nvPr>
        </p:nvSpPr>
        <p:spPr>
          <a:xfrm>
            <a:off x="628650" y="6356351"/>
            <a:ext cx="7886700" cy="365125"/>
          </a:xfrm>
        </p:spPr>
        <p:txBody>
          <a:bodyPr/>
          <a:lstStyle/>
          <a:p>
            <a:endParaRPr lang="en-US" sz="1600" dirty="0">
              <a:solidFill>
                <a:srgbClr val="993300"/>
              </a:solidFill>
            </a:endParaRPr>
          </a:p>
        </p:txBody>
      </p:sp>
      <p:sp>
        <p:nvSpPr>
          <p:cNvPr id="7" name="Content Placeholder 2"/>
          <p:cNvSpPr txBox="1">
            <a:spLocks/>
          </p:cNvSpPr>
          <p:nvPr/>
        </p:nvSpPr>
        <p:spPr>
          <a:xfrm>
            <a:off x="611560" y="4437112"/>
            <a:ext cx="6768752" cy="1656184"/>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it-IT" sz="3200" dirty="0"/>
              <a:t>È così essenziale il riferimento fondante all’unico Padre celeste e all’unico maestro Gesù, che la chiesa non teme di tradire l’unica </a:t>
            </a:r>
            <a:r>
              <a:rPr lang="it-IT" sz="3200" dirty="0">
                <a:solidFill>
                  <a:srgbClr val="FF0000"/>
                </a:solidFill>
              </a:rPr>
              <a:t>dinamica del ‘servizio’</a:t>
            </a:r>
            <a:r>
              <a:rPr lang="it-IT" sz="3200" dirty="0"/>
              <a:t>, riconoscendo la diversità di ruoli e funzioni nella comunità</a:t>
            </a:r>
            <a:endParaRPr lang="it-IT"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6632"/>
            <a:ext cx="7886700" cy="1325563"/>
          </a:xfrm>
        </p:spPr>
        <p:txBody>
          <a:bodyPr>
            <a:normAutofit/>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Unica dinamica del servizio</a:t>
            </a:r>
            <a:endParaRPr lang="it-IT" dirty="0"/>
          </a:p>
        </p:txBody>
      </p:sp>
      <p:sp>
        <p:nvSpPr>
          <p:cNvPr id="3" name="Content Placeholder 2"/>
          <p:cNvSpPr>
            <a:spLocks noGrp="1"/>
          </p:cNvSpPr>
          <p:nvPr>
            <p:ph idx="1"/>
          </p:nvPr>
        </p:nvSpPr>
        <p:spPr>
          <a:xfrm>
            <a:off x="628650" y="1700809"/>
            <a:ext cx="3943350" cy="1440160"/>
          </a:xfrm>
        </p:spPr>
        <p:txBody>
          <a:bodyPr>
            <a:normAutofit/>
          </a:bodyPr>
          <a:lstStyle/>
          <a:p>
            <a:pPr marL="0" indent="0">
              <a:buNone/>
            </a:pPr>
            <a:r>
              <a:rPr lang="it-IT" sz="3200" kern="1200" dirty="0">
                <a:solidFill>
                  <a:schemeClr val="tx1"/>
                </a:solidFill>
                <a:latin typeface="+mn-lt"/>
                <a:ea typeface="+mn-ea"/>
                <a:cs typeface="+mn-cs"/>
              </a:rPr>
              <a:t>La </a:t>
            </a:r>
            <a:r>
              <a:rPr lang="it-IT" sz="3200" kern="1200" dirty="0">
                <a:solidFill>
                  <a:srgbClr val="FF0000"/>
                </a:solidFill>
                <a:latin typeface="+mn-lt"/>
                <a:ea typeface="+mn-ea"/>
                <a:cs typeface="+mn-cs"/>
              </a:rPr>
              <a:t>tensione</a:t>
            </a:r>
            <a:r>
              <a:rPr lang="it-IT" sz="3200" kern="1200" dirty="0">
                <a:solidFill>
                  <a:schemeClr val="tx1"/>
                </a:solidFill>
                <a:latin typeface="+mn-lt"/>
                <a:ea typeface="+mn-ea"/>
                <a:cs typeface="+mn-cs"/>
              </a:rPr>
              <a:t> del dinamismo del servizio</a:t>
            </a:r>
            <a:endParaRPr lang="it-IT" dirty="0"/>
          </a:p>
        </p:txBody>
      </p:sp>
      <p:sp>
        <p:nvSpPr>
          <p:cNvPr id="5" name="Content Placeholder 6"/>
          <p:cNvSpPr txBox="1">
            <a:spLocks/>
          </p:cNvSpPr>
          <p:nvPr/>
        </p:nvSpPr>
        <p:spPr>
          <a:xfrm>
            <a:off x="3779912" y="1484784"/>
            <a:ext cx="4968552" cy="232414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ap="rnd">
            <a:solidFill>
              <a:schemeClr val="accent1"/>
            </a:solidFill>
          </a:ln>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it-IT" sz="800" i="1" dirty="0">
              <a:latin typeface="Times New Roman" panose="02020603050405020304" pitchFamily="18" charset="0"/>
              <a:cs typeface="Times New Roman" panose="02020603050405020304" pitchFamily="18" charset="0"/>
            </a:endParaRPr>
          </a:p>
          <a:p>
            <a:pPr marL="0" indent="0">
              <a:buNone/>
            </a:pPr>
            <a:r>
              <a:rPr lang="it-IT" sz="2400" i="1" dirty="0">
                <a:latin typeface="Times New Roman" panose="02020603050405020304" pitchFamily="18" charset="0"/>
                <a:cs typeface="Times New Roman" panose="02020603050405020304" pitchFamily="18" charset="0"/>
              </a:rPr>
              <a:t>«Per questo io piego le ginocchia davanti al Padre, dal quale ha origine ogni discendenza in cielo e sulla terra, perché vi conceda, secondo la ricchezza della sua gloria, di essere potentemente rafforzati nell’uomo interiore mediante il suo Spirito. Che il Cristo abiti per mezzo della fede nei vostri cuori, e così, radicati e fondati nella carità, siate in grado di comprendere con tutti i santi quale sia l’ampiezza, la lunghezza, l’altezza e la profondità, e di conoscere l’amore di Cristo che supera ogni conoscenza, perché siate ricolmi di tutta la pienezza di Dio».</a:t>
            </a:r>
          </a:p>
          <a:p>
            <a:pPr marL="0" indent="0" algn="r">
              <a:buNone/>
            </a:pPr>
            <a:r>
              <a:rPr lang="it-IT" sz="2400" dirty="0" err="1">
                <a:latin typeface="Times New Roman" panose="02020603050405020304" pitchFamily="18" charset="0"/>
                <a:cs typeface="Times New Roman" panose="02020603050405020304" pitchFamily="18" charset="0"/>
              </a:rPr>
              <a:t>Ef</a:t>
            </a:r>
            <a:r>
              <a:rPr lang="it-IT" sz="2400" dirty="0">
                <a:latin typeface="Times New Roman" panose="02020603050405020304" pitchFamily="18" charset="0"/>
                <a:cs typeface="Times New Roman" panose="02020603050405020304" pitchFamily="18" charset="0"/>
              </a:rPr>
              <a:t> 3,14-19</a:t>
            </a:r>
            <a:endParaRPr lang="it-IT" sz="2400" i="1" dirty="0">
              <a:latin typeface="Times New Roman" panose="02020603050405020304" pitchFamily="18" charset="0"/>
              <a:cs typeface="Times New Roman" panose="02020603050405020304" pitchFamily="18" charset="0"/>
            </a:endParaRPr>
          </a:p>
        </p:txBody>
      </p:sp>
      <p:sp>
        <p:nvSpPr>
          <p:cNvPr id="6" name="Segnaposto piè di pagina 5"/>
          <p:cNvSpPr>
            <a:spLocks noGrp="1"/>
          </p:cNvSpPr>
          <p:nvPr>
            <p:ph type="ftr" sz="quarter" idx="11"/>
          </p:nvPr>
        </p:nvSpPr>
        <p:spPr>
          <a:xfrm>
            <a:off x="628650" y="6356351"/>
            <a:ext cx="7886700" cy="365125"/>
          </a:xfrm>
        </p:spPr>
        <p:txBody>
          <a:bodyPr/>
          <a:lstStyle/>
          <a:p>
            <a:r>
              <a:rPr lang="en-US" sz="1600" dirty="0">
                <a:solidFill>
                  <a:srgbClr val="993300"/>
                </a:solidFill>
              </a:rPr>
              <a:t>Prima </a:t>
            </a:r>
            <a:r>
              <a:rPr lang="en-US" sz="1600" dirty="0" err="1">
                <a:solidFill>
                  <a:srgbClr val="993300"/>
                </a:solidFill>
              </a:rPr>
              <a:t>prospettiva</a:t>
            </a:r>
            <a:r>
              <a:rPr lang="en-US" sz="1600" dirty="0">
                <a:solidFill>
                  <a:srgbClr val="993300"/>
                </a:solidFill>
              </a:rPr>
              <a:t>: da quale </a:t>
            </a:r>
            <a:r>
              <a:rPr lang="en-US" sz="1600" dirty="0" err="1">
                <a:solidFill>
                  <a:srgbClr val="993300"/>
                </a:solidFill>
              </a:rPr>
              <a:t>tradizione</a:t>
            </a:r>
            <a:r>
              <a:rPr lang="en-US" sz="1600" dirty="0">
                <a:solidFill>
                  <a:srgbClr val="993300"/>
                </a:solidFill>
              </a:rPr>
              <a:t> </a:t>
            </a:r>
            <a:r>
              <a:rPr lang="en-US" sz="1600" dirty="0" err="1">
                <a:solidFill>
                  <a:srgbClr val="993300"/>
                </a:solidFill>
              </a:rPr>
              <a:t>veniamo</a:t>
            </a:r>
            <a:r>
              <a:rPr lang="en-US" sz="1600" dirty="0">
                <a:solidFill>
                  <a:srgbClr val="993300"/>
                </a:solidFill>
              </a:rPr>
              <a:t>?</a:t>
            </a:r>
          </a:p>
        </p:txBody>
      </p:sp>
      <p:sp>
        <p:nvSpPr>
          <p:cNvPr id="7" name="Content Placeholder 2"/>
          <p:cNvSpPr txBox="1">
            <a:spLocks/>
          </p:cNvSpPr>
          <p:nvPr/>
        </p:nvSpPr>
        <p:spPr>
          <a:xfrm>
            <a:off x="611560" y="4365104"/>
            <a:ext cx="3960440" cy="16561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it-IT" sz="3200" dirty="0"/>
              <a:t>Lo </a:t>
            </a:r>
            <a:r>
              <a:rPr lang="it-IT" sz="3200" dirty="0">
                <a:solidFill>
                  <a:srgbClr val="FF0000"/>
                </a:solidFill>
              </a:rPr>
              <a:t>stile</a:t>
            </a:r>
            <a:r>
              <a:rPr lang="it-IT" sz="3200" dirty="0"/>
              <a:t> che caratterizza tale </a:t>
            </a:r>
            <a:r>
              <a:rPr lang="it-IT" sz="3200" dirty="0" err="1"/>
              <a:t>servizo</a:t>
            </a:r>
            <a:endParaRPr lang="it-IT" dirty="0"/>
          </a:p>
        </p:txBody>
      </p:sp>
      <p:sp>
        <p:nvSpPr>
          <p:cNvPr id="8" name="Content Placeholder 6"/>
          <p:cNvSpPr txBox="1">
            <a:spLocks/>
          </p:cNvSpPr>
          <p:nvPr/>
        </p:nvSpPr>
        <p:spPr>
          <a:xfrm>
            <a:off x="3779912" y="4005063"/>
            <a:ext cx="4968552" cy="216024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ap="rnd">
            <a:solidFill>
              <a:schemeClr val="accent1"/>
            </a:solidFill>
          </a:ln>
        </p:spPr>
        <p:txBody>
          <a:bodyPr>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it-IT" sz="800" i="1" dirty="0">
              <a:latin typeface="Times New Roman" panose="02020603050405020304" pitchFamily="18" charset="0"/>
              <a:cs typeface="Times New Roman" panose="02020603050405020304" pitchFamily="18" charset="0"/>
            </a:endParaRPr>
          </a:p>
          <a:p>
            <a:pPr marL="0" indent="0">
              <a:buNone/>
            </a:pPr>
            <a:r>
              <a:rPr lang="it-IT" sz="2400" i="1" dirty="0">
                <a:latin typeface="Times New Roman" panose="02020603050405020304" pitchFamily="18" charset="0"/>
                <a:cs typeface="Times New Roman" panose="02020603050405020304" pitchFamily="18" charset="0"/>
              </a:rPr>
              <a:t>“Mai infatti abbiamo usato parole di adulazione, come sapete, né abbiamo avuto intenzioni di cupidigia: Dio ne è testimone. E neppure abbiamo cercato la gloria umana, né da voi né da altri, pur potendo far valere la nostra autorità di apostoli di Cristo. Invece siamo stati amorevoli in mezzo a voi, come una madre che ha cura dei propri figli. Così, affezionati a voi, avremmo desiderato trasmettervi non solo il vangelo di Dio, ma la nostra stessa vita, perché ci siete diventati cari. Voi ricordate infatti, fratelli, il nostro duro lavoro e la nostra fatica: lavorando notte e giorno per non essere di peso ad alcuno di voi, vi abbiamo annunciato il vangelo di Dio. Voi siete testimoni, e lo è anche Dio, che il nostro comportamento verso di voi, che credete, è stato santo, giusto e irreprensibile. Sapete pure che, come fa un padre verso i propri figli, abbiamo esortato ciascuno di voi, vi abbiamo incoraggiato e scongiurato di comportarvi in maniera degna di Dio, che vi chiama al suo regno e alla sua gloria” </a:t>
            </a:r>
          </a:p>
          <a:p>
            <a:pPr marL="0" indent="0" algn="r">
              <a:buNone/>
            </a:pPr>
            <a:r>
              <a:rPr lang="it-IT" sz="2400" dirty="0">
                <a:latin typeface="Times New Roman" panose="02020603050405020304" pitchFamily="18" charset="0"/>
                <a:cs typeface="Times New Roman" panose="02020603050405020304" pitchFamily="18" charset="0"/>
              </a:rPr>
              <a:t>1Tess 2,5-12</a:t>
            </a:r>
          </a:p>
        </p:txBody>
      </p:sp>
    </p:spTree>
    <p:extLst>
      <p:ext uri="{BB962C8B-B14F-4D97-AF65-F5344CB8AC3E}">
        <p14:creationId xmlns:p14="http://schemas.microsoft.com/office/powerpoint/2010/main" val="27375872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4624"/>
            <a:ext cx="7886700" cy="1335682"/>
          </a:xfrm>
        </p:spPr>
        <p:txBody>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Tre brevi annotazioni</a:t>
            </a:r>
            <a:endParaRPr lang="it-IT" dirty="0"/>
          </a:p>
        </p:txBody>
      </p:sp>
      <p:sp>
        <p:nvSpPr>
          <p:cNvPr id="3" name="Content Placeholder 2"/>
          <p:cNvSpPr>
            <a:spLocks noGrp="1"/>
          </p:cNvSpPr>
          <p:nvPr>
            <p:ph idx="1"/>
          </p:nvPr>
        </p:nvSpPr>
        <p:spPr>
          <a:xfrm>
            <a:off x="628650" y="1380306"/>
            <a:ext cx="7886700" cy="4995937"/>
          </a:xfrm>
        </p:spPr>
        <p:txBody>
          <a:bodyPr>
            <a:normAutofit/>
          </a:bodyPr>
          <a:lstStyle/>
          <a:p>
            <a:pPr marL="514350" indent="-514350">
              <a:buFont typeface="+mj-lt"/>
              <a:buAutoNum type="arabicPeriod"/>
            </a:pPr>
            <a:r>
              <a:rPr lang="it-IT" sz="3200" kern="1200" dirty="0">
                <a:solidFill>
                  <a:schemeClr val="tx1"/>
                </a:solidFill>
                <a:latin typeface="+mn-lt"/>
                <a:ea typeface="+mn-ea"/>
                <a:cs typeface="+mn-cs"/>
              </a:rPr>
              <a:t>È possibile annunciare il Vangelo a qualcuno senza che questo ci sia diventato caro?</a:t>
            </a:r>
            <a:br>
              <a:rPr lang="it-IT" sz="3200" kern="1200" dirty="0">
                <a:solidFill>
                  <a:schemeClr val="tx1"/>
                </a:solidFill>
                <a:latin typeface="+mn-lt"/>
                <a:ea typeface="+mn-ea"/>
                <a:cs typeface="+mn-cs"/>
              </a:rPr>
            </a:br>
            <a:r>
              <a:rPr lang="it-IT" sz="2000" dirty="0">
                <a:solidFill>
                  <a:srgbClr val="002060"/>
                </a:solidFill>
              </a:rPr>
              <a:t>“</a:t>
            </a:r>
            <a:r>
              <a:rPr lang="it-IT" sz="2000" i="1" dirty="0">
                <a:solidFill>
                  <a:srgbClr val="002060"/>
                </a:solidFill>
              </a:rPr>
              <a:t>Così, affezionati a voi, avremmo desiderato trasmettervi non solo il vangelo di Dio, ma la nostra stessa vita, perché ci siete diventati cari</a:t>
            </a:r>
            <a:r>
              <a:rPr lang="it-IT" sz="2000" dirty="0">
                <a:solidFill>
                  <a:srgbClr val="002060"/>
                </a:solidFill>
              </a:rPr>
              <a:t>”</a:t>
            </a:r>
            <a:endParaRPr lang="it-IT" sz="2000" kern="1200" dirty="0">
              <a:solidFill>
                <a:srgbClr val="002060"/>
              </a:solidFill>
            </a:endParaRPr>
          </a:p>
          <a:p>
            <a:pPr marL="514350" indent="-514350">
              <a:buFont typeface="+mj-lt"/>
              <a:buAutoNum type="arabicPeriod"/>
            </a:pPr>
            <a:r>
              <a:rPr lang="it-IT" sz="3200" dirty="0"/>
              <a:t>Immagine materna / paterna</a:t>
            </a:r>
            <a:br>
              <a:rPr lang="it-IT" sz="3200" dirty="0"/>
            </a:br>
            <a:r>
              <a:rPr lang="it-IT" sz="2000" dirty="0">
                <a:solidFill>
                  <a:srgbClr val="002060"/>
                </a:solidFill>
              </a:rPr>
              <a:t>vescovo che presiede al battesimo		‘padre’</a:t>
            </a:r>
            <a:br>
              <a:rPr lang="it-IT" sz="2000" dirty="0">
                <a:solidFill>
                  <a:srgbClr val="002060"/>
                </a:solidFill>
              </a:rPr>
            </a:br>
            <a:r>
              <a:rPr lang="it-IT" sz="2000" dirty="0">
                <a:solidFill>
                  <a:srgbClr val="002060"/>
                </a:solidFill>
              </a:rPr>
              <a:t>anziano al quali ci si affida			‘padre spirituale’</a:t>
            </a:r>
            <a:br>
              <a:rPr lang="it-IT" sz="2000" dirty="0">
                <a:solidFill>
                  <a:srgbClr val="002060"/>
                </a:solidFill>
              </a:rPr>
            </a:br>
            <a:r>
              <a:rPr lang="it-IT" sz="2000" dirty="0">
                <a:solidFill>
                  <a:srgbClr val="002060"/>
                </a:solidFill>
              </a:rPr>
              <a:t>allusione al mistero di Dio			unica paternità di Dio</a:t>
            </a:r>
          </a:p>
          <a:p>
            <a:pPr marL="514350" indent="-514350">
              <a:buFont typeface="+mj-lt"/>
              <a:buAutoNum type="arabicPeriod"/>
            </a:pPr>
            <a:r>
              <a:rPr lang="it-IT" sz="3200" dirty="0"/>
              <a:t>Solidarizzare con le fragilità dei figli</a:t>
            </a:r>
            <a:br>
              <a:rPr lang="it-IT" sz="3200" dirty="0"/>
            </a:br>
            <a:r>
              <a:rPr lang="it-IT" sz="2000" dirty="0">
                <a:solidFill>
                  <a:srgbClr val="002060"/>
                </a:solidFill>
              </a:rPr>
              <a:t>“Questo è il compito dei monaci di </a:t>
            </a:r>
            <a:r>
              <a:rPr lang="it-IT" sz="2000" dirty="0" err="1">
                <a:solidFill>
                  <a:srgbClr val="002060"/>
                </a:solidFill>
              </a:rPr>
              <a:t>Scete</a:t>
            </a:r>
            <a:r>
              <a:rPr lang="it-IT" sz="2000" dirty="0">
                <a:solidFill>
                  <a:srgbClr val="002060"/>
                </a:solidFill>
              </a:rPr>
              <a:t>, dare coraggio a coloro che sono tentati e fare violenza a se stessi, per guadagnarsi reciprocamente al bene” (Giovanni Nano)</a:t>
            </a:r>
            <a:endParaRPr lang="it-IT" sz="2000" dirty="0"/>
          </a:p>
        </p:txBody>
      </p:sp>
      <p:sp>
        <p:nvSpPr>
          <p:cNvPr id="5"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a:solidFill>
                  <a:srgbClr val="993300"/>
                </a:solidFill>
              </a:rPr>
              <a:t>Prima </a:t>
            </a:r>
            <a:r>
              <a:rPr lang="en-US" sz="1600" dirty="0" err="1">
                <a:solidFill>
                  <a:srgbClr val="993300"/>
                </a:solidFill>
              </a:rPr>
              <a:t>prospettiva</a:t>
            </a:r>
            <a:r>
              <a:rPr lang="en-US" sz="1600" dirty="0">
                <a:solidFill>
                  <a:srgbClr val="993300"/>
                </a:solidFill>
              </a:rPr>
              <a:t>: da quale </a:t>
            </a:r>
            <a:r>
              <a:rPr lang="en-US" sz="1600" dirty="0" err="1">
                <a:solidFill>
                  <a:srgbClr val="993300"/>
                </a:solidFill>
              </a:rPr>
              <a:t>tradizione</a:t>
            </a:r>
            <a:r>
              <a:rPr lang="en-US" sz="1600" dirty="0">
                <a:solidFill>
                  <a:srgbClr val="993300"/>
                </a:solidFill>
              </a:rPr>
              <a:t> </a:t>
            </a:r>
            <a:r>
              <a:rPr lang="en-US" sz="1600" dirty="0" err="1">
                <a:solidFill>
                  <a:srgbClr val="993300"/>
                </a:solidFill>
              </a:rPr>
              <a:t>veniamo</a:t>
            </a:r>
            <a:r>
              <a:rPr lang="en-US" sz="1600" dirty="0">
                <a:solidFill>
                  <a:srgbClr val="993300"/>
                </a:solidFill>
              </a:rPr>
              <a:t>?</a:t>
            </a:r>
          </a:p>
        </p:txBody>
      </p:sp>
      <p:cxnSp>
        <p:nvCxnSpPr>
          <p:cNvPr id="7" name="Connettore 2 6"/>
          <p:cNvCxnSpPr>
            <a:cxnSpLocks/>
          </p:cNvCxnSpPr>
          <p:nvPr/>
        </p:nvCxnSpPr>
        <p:spPr>
          <a:xfrm>
            <a:off x="5076056" y="4005064"/>
            <a:ext cx="944488" cy="0"/>
          </a:xfrm>
          <a:prstGeom prst="straightConnector1">
            <a:avLst/>
          </a:prstGeom>
          <a:ln w="2222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8" name="Connettore 2 7"/>
          <p:cNvCxnSpPr>
            <a:cxnSpLocks/>
          </p:cNvCxnSpPr>
          <p:nvPr/>
        </p:nvCxnSpPr>
        <p:spPr>
          <a:xfrm>
            <a:off x="4427984" y="4293096"/>
            <a:ext cx="1592560" cy="0"/>
          </a:xfrm>
          <a:prstGeom prst="straightConnector1">
            <a:avLst/>
          </a:prstGeom>
          <a:ln w="2222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nettore 2 8"/>
          <p:cNvCxnSpPr>
            <a:cxnSpLocks/>
          </p:cNvCxnSpPr>
          <p:nvPr/>
        </p:nvCxnSpPr>
        <p:spPr>
          <a:xfrm>
            <a:off x="4427984" y="4509120"/>
            <a:ext cx="1592560" cy="0"/>
          </a:xfrm>
          <a:prstGeom prst="straightConnector1">
            <a:avLst/>
          </a:prstGeom>
          <a:ln w="22225">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Testimonianze patristiche nella storia</a:t>
            </a:r>
            <a:endParaRPr lang="it-IT" dirty="0"/>
          </a:p>
        </p:txBody>
      </p:sp>
      <p:sp>
        <p:nvSpPr>
          <p:cNvPr id="3" name="Content Placeholder 2"/>
          <p:cNvSpPr>
            <a:spLocks noGrp="1"/>
          </p:cNvSpPr>
          <p:nvPr>
            <p:ph sz="half" idx="1"/>
          </p:nvPr>
        </p:nvSpPr>
        <p:spPr>
          <a:xfrm>
            <a:off x="628650" y="2185665"/>
            <a:ext cx="3886200" cy="3331567"/>
          </a:xfrm>
        </p:spPr>
        <p:txBody>
          <a:bodyPr>
            <a:normAutofit/>
          </a:bodyPr>
          <a:lstStyle/>
          <a:p>
            <a:r>
              <a:rPr lang="it-IT" sz="2800" kern="1200" dirty="0">
                <a:solidFill>
                  <a:schemeClr val="tx1"/>
                </a:solidFill>
                <a:latin typeface="+mn-lt"/>
                <a:ea typeface="+mn-ea"/>
                <a:cs typeface="+mn-cs"/>
              </a:rPr>
              <a:t>Origene</a:t>
            </a:r>
          </a:p>
          <a:p>
            <a:r>
              <a:rPr lang="it-IT" dirty="0"/>
              <a:t>Teodoro di </a:t>
            </a:r>
            <a:r>
              <a:rPr lang="it-IT" dirty="0" err="1"/>
              <a:t>Mopsuestia</a:t>
            </a:r>
            <a:endParaRPr lang="it-IT" dirty="0"/>
          </a:p>
          <a:p>
            <a:r>
              <a:rPr lang="it-IT" dirty="0"/>
              <a:t>Cipriano</a:t>
            </a:r>
          </a:p>
          <a:p>
            <a:r>
              <a:rPr lang="it-IT" dirty="0"/>
              <a:t>Gregorio di </a:t>
            </a:r>
            <a:r>
              <a:rPr lang="it-IT" dirty="0" err="1"/>
              <a:t>Nissa</a:t>
            </a:r>
            <a:endParaRPr lang="it-IT" dirty="0"/>
          </a:p>
          <a:p>
            <a:r>
              <a:rPr lang="it-IT" dirty="0"/>
              <a:t>Ambrogio</a:t>
            </a:r>
          </a:p>
          <a:p>
            <a:r>
              <a:rPr lang="it-IT" dirty="0"/>
              <a:t>Massimo il Confessore</a:t>
            </a:r>
          </a:p>
        </p:txBody>
      </p:sp>
      <p:sp>
        <p:nvSpPr>
          <p:cNvPr id="6"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a:solidFill>
                  <a:srgbClr val="993300"/>
                </a:solidFill>
              </a:rPr>
              <a:t>Prima </a:t>
            </a:r>
            <a:r>
              <a:rPr lang="en-US" sz="1600" dirty="0" err="1">
                <a:solidFill>
                  <a:srgbClr val="993300"/>
                </a:solidFill>
              </a:rPr>
              <a:t>prospettiva</a:t>
            </a:r>
            <a:r>
              <a:rPr lang="en-US" sz="1600" dirty="0">
                <a:solidFill>
                  <a:srgbClr val="993300"/>
                </a:solidFill>
              </a:rPr>
              <a:t>: da quale </a:t>
            </a:r>
            <a:r>
              <a:rPr lang="en-US" sz="1600" dirty="0" err="1">
                <a:solidFill>
                  <a:srgbClr val="993300"/>
                </a:solidFill>
              </a:rPr>
              <a:t>tradizione</a:t>
            </a:r>
            <a:r>
              <a:rPr lang="en-US" sz="1600" dirty="0">
                <a:solidFill>
                  <a:srgbClr val="993300"/>
                </a:solidFill>
              </a:rPr>
              <a:t> </a:t>
            </a:r>
            <a:r>
              <a:rPr lang="en-US" sz="1600" dirty="0" err="1">
                <a:solidFill>
                  <a:srgbClr val="993300"/>
                </a:solidFill>
              </a:rPr>
              <a:t>veniamo</a:t>
            </a:r>
            <a:r>
              <a:rPr lang="en-US" sz="1600" dirty="0">
                <a:solidFill>
                  <a:srgbClr val="993300"/>
                </a:solidFill>
              </a:rPr>
              <a:t>?</a:t>
            </a:r>
          </a:p>
        </p:txBody>
      </p:sp>
      <p:pic>
        <p:nvPicPr>
          <p:cNvPr id="1026" name="Picture 2" descr="http://www.filosofico.net/origene.jp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355976" y="1484784"/>
            <a:ext cx="1376033" cy="1823244"/>
          </a:xfrm>
          <a:prstGeom prst="rect">
            <a:avLst/>
          </a:prstGeom>
          <a:noFill/>
          <a:extLst>
            <a:ext uri="{909E8E84-426E-40DD-AFC4-6F175D3DCCD1}">
              <a14:hiddenFill xmlns:a14="http://schemas.microsoft.com/office/drawing/2010/main">
                <a:solidFill>
                  <a:srgbClr val="FFFFFF"/>
                </a:solidFill>
              </a14:hiddenFill>
            </a:ext>
          </a:extLst>
        </p:spPr>
      </p:pic>
      <p:pic>
        <p:nvPicPr>
          <p:cNvPr id="5" name="Immagine 4"/>
          <p:cNvPicPr>
            <a:picLocks noChangeAspect="1"/>
          </p:cNvPicPr>
          <p:nvPr/>
        </p:nvPicPr>
        <p:blipFill>
          <a:blip r:embed="rId4"/>
          <a:stretch>
            <a:fillRect/>
          </a:stretch>
        </p:blipFill>
        <p:spPr>
          <a:xfrm>
            <a:off x="5553422" y="1772816"/>
            <a:ext cx="1466850" cy="1866900"/>
          </a:xfrm>
          <a:prstGeom prst="rect">
            <a:avLst/>
          </a:prstGeom>
        </p:spPr>
      </p:pic>
      <p:pic>
        <p:nvPicPr>
          <p:cNvPr id="1028" name="Picture 4" descr="http://www.santiebeati.it/immagini/Thumbs/24550/24550C.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91858" y="2204864"/>
            <a:ext cx="135255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an Gregorio di Nissa: affresco nella chiesa di Chora ad Istanbul"/>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867" y="3203948"/>
            <a:ext cx="1400277" cy="159320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sant'ambrogi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13054" y="3713350"/>
            <a:ext cx="1414940" cy="184243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cona raffigurante il sant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092280" y="3501008"/>
            <a:ext cx="1291487" cy="181218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88640"/>
            <a:ext cx="7886700" cy="1325563"/>
          </a:xfrm>
        </p:spPr>
        <p:txBody>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Origene</a:t>
            </a:r>
            <a:endParaRPr lang="it-IT" dirty="0"/>
          </a:p>
        </p:txBody>
      </p:sp>
      <p:sp>
        <p:nvSpPr>
          <p:cNvPr id="3" name="Content Placeholder 2"/>
          <p:cNvSpPr>
            <a:spLocks noGrp="1"/>
          </p:cNvSpPr>
          <p:nvPr>
            <p:ph sz="half" idx="1"/>
          </p:nvPr>
        </p:nvSpPr>
        <p:spPr>
          <a:xfrm>
            <a:off x="628650" y="2905745"/>
            <a:ext cx="3886200" cy="1819399"/>
          </a:xfrm>
        </p:spPr>
        <p:txBody>
          <a:bodyPr>
            <a:normAutofit/>
          </a:bodyPr>
          <a:lstStyle/>
          <a:p>
            <a:pPr marL="0" indent="0">
              <a:buNone/>
            </a:pPr>
            <a:r>
              <a:rPr lang="it-IT" dirty="0"/>
              <a:t>La generazione continua fonda la possibilità di una partecipazione perpetua alla paternità divina</a:t>
            </a:r>
          </a:p>
        </p:txBody>
      </p:sp>
      <p:sp>
        <p:nvSpPr>
          <p:cNvPr id="6"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a:solidFill>
                  <a:srgbClr val="993300"/>
                </a:solidFill>
              </a:rPr>
              <a:t>Prima </a:t>
            </a:r>
            <a:r>
              <a:rPr lang="en-US" sz="1600" dirty="0" err="1">
                <a:solidFill>
                  <a:srgbClr val="993300"/>
                </a:solidFill>
              </a:rPr>
              <a:t>prospettiva</a:t>
            </a:r>
            <a:r>
              <a:rPr lang="en-US" sz="1600" dirty="0">
                <a:solidFill>
                  <a:srgbClr val="993300"/>
                </a:solidFill>
              </a:rPr>
              <a:t>: da quale </a:t>
            </a:r>
            <a:r>
              <a:rPr lang="en-US" sz="1600" dirty="0" err="1">
                <a:solidFill>
                  <a:srgbClr val="993300"/>
                </a:solidFill>
              </a:rPr>
              <a:t>tradizione</a:t>
            </a:r>
            <a:r>
              <a:rPr lang="en-US" sz="1600" dirty="0">
                <a:solidFill>
                  <a:srgbClr val="993300"/>
                </a:solidFill>
              </a:rPr>
              <a:t> </a:t>
            </a:r>
            <a:r>
              <a:rPr lang="en-US" sz="1600" dirty="0" err="1">
                <a:solidFill>
                  <a:srgbClr val="993300"/>
                </a:solidFill>
              </a:rPr>
              <a:t>veniamo</a:t>
            </a:r>
            <a:r>
              <a:rPr lang="en-US" sz="1600" dirty="0">
                <a:solidFill>
                  <a:srgbClr val="993300"/>
                </a:solidFill>
              </a:rPr>
              <a:t>?</a:t>
            </a:r>
          </a:p>
        </p:txBody>
      </p:sp>
      <p:pic>
        <p:nvPicPr>
          <p:cNvPr id="1026" name="Picture 2" descr="http://www.filosofico.net/origene.jp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755576" y="1422054"/>
            <a:ext cx="1079911" cy="1430882"/>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6"/>
          <p:cNvSpPr txBox="1">
            <a:spLocks/>
          </p:cNvSpPr>
          <p:nvPr/>
        </p:nvSpPr>
        <p:spPr>
          <a:xfrm>
            <a:off x="4514850" y="1484784"/>
            <a:ext cx="4233614" cy="424847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ap="rnd">
            <a:solidFill>
              <a:schemeClr val="accent1"/>
            </a:solidFill>
          </a:ln>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it-IT" sz="800" i="1" dirty="0">
              <a:latin typeface="Times New Roman" panose="02020603050405020304" pitchFamily="18" charset="0"/>
              <a:cs typeface="Times New Roman" panose="02020603050405020304" pitchFamily="18" charset="0"/>
            </a:endParaRPr>
          </a:p>
          <a:p>
            <a:pPr marL="0" indent="0">
              <a:buNone/>
            </a:pPr>
            <a:r>
              <a:rPr lang="it-IT" sz="2400" i="1" dirty="0">
                <a:latin typeface="Times New Roman" panose="02020603050405020304" pitchFamily="18" charset="0"/>
                <a:cs typeface="Times New Roman" panose="02020603050405020304" pitchFamily="18" charset="0"/>
              </a:rPr>
              <a:t>“… beato colui che è sempre generato da Dio: poiché non dirò che il giusto è stato generato da Dio una volta per tutte, ma che egli è sempre generato ad ogni opera buona, perché è in essa che Dio genera il giusto. Se ti spiego riguardo al Salvatore che il Padre non ha generato il Figlio in modo da staccarlo dalla sua generazione ma che sempre lo genera, spiegherò qualcosa di simile anche per il giusto”.</a:t>
            </a:r>
          </a:p>
          <a:p>
            <a:pPr marL="0" indent="0" algn="r">
              <a:buNone/>
            </a:pPr>
            <a:r>
              <a:rPr lang="it-IT" sz="2400" dirty="0">
                <a:latin typeface="Times New Roman" panose="02020603050405020304" pitchFamily="18" charset="0"/>
                <a:cs typeface="Times New Roman" panose="02020603050405020304" pitchFamily="18" charset="0"/>
              </a:rPr>
              <a:t>(Origene, Omelie su Geremia)</a:t>
            </a:r>
            <a:endParaRPr lang="it-IT"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34637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4624"/>
            <a:ext cx="7886700" cy="1335682"/>
          </a:xfrm>
        </p:spPr>
        <p:txBody>
          <a:bodyPr/>
          <a:lstStyle/>
          <a:p>
            <a:r>
              <a:rPr lang="it-IT" sz="44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Essere generati</a:t>
            </a:r>
            <a:endParaRPr lang="it-IT" dirty="0"/>
          </a:p>
        </p:txBody>
      </p:sp>
      <p:sp>
        <p:nvSpPr>
          <p:cNvPr id="3" name="Content Placeholder 2"/>
          <p:cNvSpPr>
            <a:spLocks noGrp="1"/>
          </p:cNvSpPr>
          <p:nvPr>
            <p:ph idx="1"/>
          </p:nvPr>
        </p:nvSpPr>
        <p:spPr>
          <a:xfrm>
            <a:off x="628650" y="1956370"/>
            <a:ext cx="7886700" cy="2480742"/>
          </a:xfrm>
        </p:spPr>
        <p:txBody>
          <a:bodyPr>
            <a:normAutofit/>
          </a:bodyPr>
          <a:lstStyle/>
          <a:p>
            <a:pPr marL="0" indent="0">
              <a:buNone/>
            </a:pPr>
            <a:r>
              <a:rPr lang="it-IT" sz="3200" dirty="0"/>
              <a:t>Figlio si nasce e si diventa, cioè si decide di esserlo; significa acconsentire, al di là di ogni rimozione, ad </a:t>
            </a:r>
            <a:r>
              <a:rPr lang="it-IT" sz="3200" b="1" dirty="0"/>
              <a:t>avere una origine</a:t>
            </a:r>
            <a:r>
              <a:rPr lang="it-IT" sz="3200" dirty="0"/>
              <a:t>.</a:t>
            </a:r>
          </a:p>
          <a:p>
            <a:pPr marL="0" indent="0">
              <a:buNone/>
            </a:pPr>
            <a:r>
              <a:rPr lang="it-IT" sz="3200" dirty="0"/>
              <a:t>A quell’origine rimandano i nostri atti e la percezione della nostra stessa identità.</a:t>
            </a:r>
            <a:endParaRPr lang="it-IT" sz="2000" dirty="0"/>
          </a:p>
        </p:txBody>
      </p:sp>
      <p:sp>
        <p:nvSpPr>
          <p:cNvPr id="5" name="Segnaposto piè di pagina 5"/>
          <p:cNvSpPr txBox="1">
            <a:spLocks/>
          </p:cNvSpPr>
          <p:nvPr/>
        </p:nvSpPr>
        <p:spPr>
          <a:xfrm>
            <a:off x="628650" y="6376243"/>
            <a:ext cx="78867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dirty="0">
                <a:solidFill>
                  <a:srgbClr val="993300"/>
                </a:solidFill>
              </a:rPr>
              <a:t>Prima </a:t>
            </a:r>
            <a:r>
              <a:rPr lang="en-US" sz="1600" dirty="0" err="1">
                <a:solidFill>
                  <a:srgbClr val="993300"/>
                </a:solidFill>
              </a:rPr>
              <a:t>prospettiva</a:t>
            </a:r>
            <a:r>
              <a:rPr lang="en-US" sz="1600" dirty="0">
                <a:solidFill>
                  <a:srgbClr val="993300"/>
                </a:solidFill>
              </a:rPr>
              <a:t>: da quale </a:t>
            </a:r>
            <a:r>
              <a:rPr lang="en-US" sz="1600" dirty="0" err="1">
                <a:solidFill>
                  <a:srgbClr val="993300"/>
                </a:solidFill>
              </a:rPr>
              <a:t>tradizione</a:t>
            </a:r>
            <a:r>
              <a:rPr lang="en-US" sz="1600" dirty="0">
                <a:solidFill>
                  <a:srgbClr val="993300"/>
                </a:solidFill>
              </a:rPr>
              <a:t> </a:t>
            </a:r>
            <a:r>
              <a:rPr lang="en-US" sz="1600" dirty="0" err="1">
                <a:solidFill>
                  <a:srgbClr val="993300"/>
                </a:solidFill>
              </a:rPr>
              <a:t>veniamo</a:t>
            </a:r>
            <a:r>
              <a:rPr lang="en-US" sz="1600" dirty="0">
                <a:solidFill>
                  <a:srgbClr val="993300"/>
                </a:solidFill>
              </a:rPr>
              <a:t>?</a:t>
            </a:r>
          </a:p>
        </p:txBody>
      </p:sp>
    </p:spTree>
    <p:extLst>
      <p:ext uri="{BB962C8B-B14F-4D97-AF65-F5344CB8AC3E}">
        <p14:creationId xmlns:p14="http://schemas.microsoft.com/office/powerpoint/2010/main" val="26219414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0F4122F-8A71-4A4C-97CD-E5BFDD4968E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2719</Words>
  <Application>Microsoft Office PowerPoint</Application>
  <PresentationFormat>Presentazione su schermo (4:3)</PresentationFormat>
  <Paragraphs>238</Paragraphs>
  <Slides>29</Slides>
  <Notes>29</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29</vt:i4>
      </vt:variant>
    </vt:vector>
  </HeadingPairs>
  <TitlesOfParts>
    <vt:vector size="35" baseType="lpstr">
      <vt:lpstr>Arial</vt:lpstr>
      <vt:lpstr>Calibri</vt:lpstr>
      <vt:lpstr>Calibri Light</vt:lpstr>
      <vt:lpstr>Times New Roman</vt:lpstr>
      <vt:lpstr>Wingdings</vt:lpstr>
      <vt:lpstr>Office Theme</vt:lpstr>
      <vt:lpstr>Quale paternità spirituale? Rileggere la Tradizione per interpretare l’oggi</vt:lpstr>
      <vt:lpstr>Ottica della riflessione</vt:lpstr>
      <vt:lpstr>Struttura della relazione</vt:lpstr>
      <vt:lpstr>Prima prospettiva: da quale tradizione veniamo?</vt:lpstr>
      <vt:lpstr>Unica dinamica del servizio</vt:lpstr>
      <vt:lpstr>Tre brevi annotazioni</vt:lpstr>
      <vt:lpstr>Testimonianze patristiche nella storia</vt:lpstr>
      <vt:lpstr>Origene</vt:lpstr>
      <vt:lpstr>Essere generati</vt:lpstr>
      <vt:lpstr>Teodoro di Mopsuestia</vt:lpstr>
      <vt:lpstr>Cipriano</vt:lpstr>
      <vt:lpstr>Gregorio di Nissa</vt:lpstr>
      <vt:lpstr>Il tesoro della tradizione dei Padri</vt:lpstr>
      <vt:lpstr>Massimo il Confessore</vt:lpstr>
      <vt:lpstr>Tre snodi</vt:lpstr>
      <vt:lpstr>Seconda prospettiva: qual è la situazione in cui riconosciamo di vivere?</vt:lpstr>
      <vt:lpstr>Due pressioni ingombranti contro lo splendore del Vangelo</vt:lpstr>
      <vt:lpstr>Mons. Dagens</vt:lpstr>
      <vt:lpstr>Tenere aperta la via di Dio al mondo</vt:lpstr>
      <vt:lpstr>Voi siete tutti fratelli</vt:lpstr>
      <vt:lpstr>Il Vangelo: una radice più che un ideale</vt:lpstr>
      <vt:lpstr>Realismo evangelico</vt:lpstr>
      <vt:lpstr>Categoria del compimento</vt:lpstr>
      <vt:lpstr>Categoria dell’eccedenza</vt:lpstr>
      <vt:lpstr>Accogliere le persone</vt:lpstr>
      <vt:lpstr>Tre confusioni</vt:lpstr>
      <vt:lpstr>La vita spirituale e gli snodi fondamentali</vt:lpstr>
      <vt:lpstr>Vita fluente</vt:lpstr>
      <vt:lpstr>Grazie.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2017-03-22T21:38:22Z</dcterms:created>
  <dcterms:modified xsi:type="dcterms:W3CDTF">2017-04-21T14:17:19Z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TC100822959990</vt:lpwstr>
  </property>
</Properties>
</file>