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8" r:id="rId2"/>
    <p:sldId id="261" r:id="rId3"/>
    <p:sldId id="280" r:id="rId4"/>
    <p:sldId id="281" r:id="rId5"/>
    <p:sldId id="282" r:id="rId6"/>
    <p:sldId id="283" r:id="rId7"/>
    <p:sldId id="296" r:id="rId8"/>
    <p:sldId id="293" r:id="rId9"/>
    <p:sldId id="294" r:id="rId10"/>
    <p:sldId id="297" r:id="rId11"/>
    <p:sldId id="298" r:id="rId12"/>
    <p:sldId id="287" r:id="rId13"/>
    <p:sldId id="288" r:id="rId14"/>
    <p:sldId id="303" r:id="rId15"/>
    <p:sldId id="292" r:id="rId16"/>
    <p:sldId id="299" r:id="rId17"/>
    <p:sldId id="304" r:id="rId18"/>
    <p:sldId id="291" r:id="rId19"/>
    <p:sldId id="279" r:id="rId20"/>
    <p:sldId id="263" r:id="rId21"/>
    <p:sldId id="264" r:id="rId22"/>
    <p:sldId id="265" r:id="rId23"/>
    <p:sldId id="266" r:id="rId24"/>
    <p:sldId id="267" r:id="rId25"/>
    <p:sldId id="268" r:id="rId26"/>
    <p:sldId id="256" r:id="rId27"/>
    <p:sldId id="269" r:id="rId28"/>
    <p:sldId id="270" r:id="rId29"/>
    <p:sldId id="271" r:id="rId30"/>
    <p:sldId id="305" r:id="rId31"/>
    <p:sldId id="315" r:id="rId32"/>
    <p:sldId id="272" r:id="rId33"/>
    <p:sldId id="306" r:id="rId34"/>
    <p:sldId id="307" r:id="rId35"/>
    <p:sldId id="308" r:id="rId36"/>
    <p:sldId id="301" r:id="rId37"/>
    <p:sldId id="309" r:id="rId38"/>
    <p:sldId id="310" r:id="rId39"/>
    <p:sldId id="311" r:id="rId40"/>
    <p:sldId id="316" r:id="rId41"/>
    <p:sldId id="312" r:id="rId42"/>
    <p:sldId id="313" r:id="rId43"/>
    <p:sldId id="300" r:id="rId44"/>
    <p:sldId id="314" r:id="rId45"/>
    <p:sldId id="276" r:id="rId46"/>
    <p:sldId id="317" r:id="rId47"/>
    <p:sldId id="278" r:id="rId48"/>
    <p:sldId id="290" r:id="rId49"/>
    <p:sldId id="259" r:id="rId5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869" autoAdjust="0"/>
  </p:normalViewPr>
  <p:slideViewPr>
    <p:cSldViewPr snapToGrid="0" snapToObjects="1">
      <p:cViewPr varScale="1">
        <p:scale>
          <a:sx n="81" d="100"/>
          <a:sy n="81" d="100"/>
        </p:scale>
        <p:origin x="6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187BA9-B148-4779-9A41-9E48732D5BE6}" type="datetimeFigureOut">
              <a:rPr lang="it-IT" smtClean="0"/>
              <a:t>23/01/2019</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12ACA3-7FE5-4B5C-8802-323BA1F5D6C8}" type="slidenum">
              <a:rPr lang="it-IT" smtClean="0"/>
              <a:t>‹N›</a:t>
            </a:fld>
            <a:endParaRPr lang="it-IT"/>
          </a:p>
        </p:txBody>
      </p:sp>
    </p:spTree>
    <p:extLst>
      <p:ext uri="{BB962C8B-B14F-4D97-AF65-F5344CB8AC3E}">
        <p14:creationId xmlns:p14="http://schemas.microsoft.com/office/powerpoint/2010/main" val="120429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512ACA3-7FE5-4B5C-8802-323BA1F5D6C8}" type="slidenum">
              <a:rPr lang="it-IT" smtClean="0"/>
              <a:t>5</a:t>
            </a:fld>
            <a:endParaRPr lang="it-IT"/>
          </a:p>
        </p:txBody>
      </p:sp>
    </p:spTree>
    <p:extLst>
      <p:ext uri="{BB962C8B-B14F-4D97-AF65-F5344CB8AC3E}">
        <p14:creationId xmlns:p14="http://schemas.microsoft.com/office/powerpoint/2010/main" val="4242327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E8B981-6861-9646-8926-83FAA92B3FF3}"/>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5CE7150C-F430-1040-926A-8F8365DAAA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8CC03884-866E-F546-BF5F-2E015B25E1F6}"/>
              </a:ext>
            </a:extLst>
          </p:cNvPr>
          <p:cNvSpPr>
            <a:spLocks noGrp="1"/>
          </p:cNvSpPr>
          <p:nvPr>
            <p:ph type="dt" sz="half" idx="10"/>
          </p:nvPr>
        </p:nvSpPr>
        <p:spPr/>
        <p:txBody>
          <a:bodyPr/>
          <a:lstStyle/>
          <a:p>
            <a:fld id="{AD38B79F-481A-1347-B509-DD4A39F31E77}" type="datetimeFigureOut">
              <a:rPr lang="it-IT" smtClean="0"/>
              <a:t>23/01/2019</a:t>
            </a:fld>
            <a:endParaRPr lang="it-IT"/>
          </a:p>
        </p:txBody>
      </p:sp>
      <p:sp>
        <p:nvSpPr>
          <p:cNvPr id="5" name="Segnaposto piè di pagina 4">
            <a:extLst>
              <a:ext uri="{FF2B5EF4-FFF2-40B4-BE49-F238E27FC236}">
                <a16:creationId xmlns:a16="http://schemas.microsoft.com/office/drawing/2014/main" id="{AE7DFFB2-6EDB-9E43-BA1F-C6E9E3FFF16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1D28CA0-4057-FE48-B9B5-EA1DBC87E31D}"/>
              </a:ext>
            </a:extLst>
          </p:cNvPr>
          <p:cNvSpPr>
            <a:spLocks noGrp="1"/>
          </p:cNvSpPr>
          <p:nvPr>
            <p:ph type="sldNum" sz="quarter" idx="12"/>
          </p:nvPr>
        </p:nvSpPr>
        <p:spPr/>
        <p:txBody>
          <a:bodyPr/>
          <a:lstStyle/>
          <a:p>
            <a:fld id="{319FC05A-4C64-884A-B264-D94EC7C6725C}" type="slidenum">
              <a:rPr lang="it-IT" smtClean="0"/>
              <a:t>‹N›</a:t>
            </a:fld>
            <a:endParaRPr lang="it-IT"/>
          </a:p>
        </p:txBody>
      </p:sp>
    </p:spTree>
    <p:extLst>
      <p:ext uri="{BB962C8B-B14F-4D97-AF65-F5344CB8AC3E}">
        <p14:creationId xmlns:p14="http://schemas.microsoft.com/office/powerpoint/2010/main" val="10010587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E0EDA9-C852-8346-9AC4-BD2A8B509E10}"/>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041CEED-2703-424A-BC29-7A494A9CC6D8}"/>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541214F2-0CC3-A840-A4C1-846687E6A09F}"/>
              </a:ext>
            </a:extLst>
          </p:cNvPr>
          <p:cNvSpPr>
            <a:spLocks noGrp="1"/>
          </p:cNvSpPr>
          <p:nvPr>
            <p:ph type="dt" sz="half" idx="10"/>
          </p:nvPr>
        </p:nvSpPr>
        <p:spPr/>
        <p:txBody>
          <a:bodyPr/>
          <a:lstStyle/>
          <a:p>
            <a:fld id="{AD38B79F-481A-1347-B509-DD4A39F31E77}" type="datetimeFigureOut">
              <a:rPr lang="it-IT" smtClean="0"/>
              <a:t>23/01/2019</a:t>
            </a:fld>
            <a:endParaRPr lang="it-IT"/>
          </a:p>
        </p:txBody>
      </p:sp>
      <p:sp>
        <p:nvSpPr>
          <p:cNvPr id="5" name="Segnaposto piè di pagina 4">
            <a:extLst>
              <a:ext uri="{FF2B5EF4-FFF2-40B4-BE49-F238E27FC236}">
                <a16:creationId xmlns:a16="http://schemas.microsoft.com/office/drawing/2014/main" id="{CBA353AF-3A17-DB4D-9D12-2834034578A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AAE04D5-BB03-7F49-A16E-1ED5E3DCE3EB}"/>
              </a:ext>
            </a:extLst>
          </p:cNvPr>
          <p:cNvSpPr>
            <a:spLocks noGrp="1"/>
          </p:cNvSpPr>
          <p:nvPr>
            <p:ph type="sldNum" sz="quarter" idx="12"/>
          </p:nvPr>
        </p:nvSpPr>
        <p:spPr/>
        <p:txBody>
          <a:bodyPr/>
          <a:lstStyle/>
          <a:p>
            <a:fld id="{319FC05A-4C64-884A-B264-D94EC7C6725C}" type="slidenum">
              <a:rPr lang="it-IT" smtClean="0"/>
              <a:t>‹N›</a:t>
            </a:fld>
            <a:endParaRPr lang="it-IT"/>
          </a:p>
        </p:txBody>
      </p:sp>
    </p:spTree>
    <p:extLst>
      <p:ext uri="{BB962C8B-B14F-4D97-AF65-F5344CB8AC3E}">
        <p14:creationId xmlns:p14="http://schemas.microsoft.com/office/powerpoint/2010/main" val="14040032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367AEC18-7E1F-F04E-A9F2-8B9E58B2D8E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D4ECF3F-240F-D740-A8E3-691C2F61EA6D}"/>
              </a:ext>
            </a:extLst>
          </p:cNvPr>
          <p:cNvSpPr>
            <a:spLocks noGrp="1"/>
          </p:cNvSpPr>
          <p:nvPr>
            <p:ph type="body" orient="vert" idx="1"/>
          </p:nvPr>
        </p:nvSpPr>
        <p:spPr>
          <a:xfrm>
            <a:off x="838200" y="365125"/>
            <a:ext cx="7734300" cy="5811838"/>
          </a:xfrm>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48469FAD-0444-D247-A669-73BAD3647505}"/>
              </a:ext>
            </a:extLst>
          </p:cNvPr>
          <p:cNvSpPr>
            <a:spLocks noGrp="1"/>
          </p:cNvSpPr>
          <p:nvPr>
            <p:ph type="dt" sz="half" idx="10"/>
          </p:nvPr>
        </p:nvSpPr>
        <p:spPr/>
        <p:txBody>
          <a:bodyPr/>
          <a:lstStyle/>
          <a:p>
            <a:fld id="{AD38B79F-481A-1347-B509-DD4A39F31E77}" type="datetimeFigureOut">
              <a:rPr lang="it-IT" smtClean="0"/>
              <a:t>23/01/2019</a:t>
            </a:fld>
            <a:endParaRPr lang="it-IT"/>
          </a:p>
        </p:txBody>
      </p:sp>
      <p:sp>
        <p:nvSpPr>
          <p:cNvPr id="5" name="Segnaposto piè di pagina 4">
            <a:extLst>
              <a:ext uri="{FF2B5EF4-FFF2-40B4-BE49-F238E27FC236}">
                <a16:creationId xmlns:a16="http://schemas.microsoft.com/office/drawing/2014/main" id="{56ED9478-92F2-054B-AAA6-A38EE39EE93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FAF4203-737D-214A-884D-C1262DA999F7}"/>
              </a:ext>
            </a:extLst>
          </p:cNvPr>
          <p:cNvSpPr>
            <a:spLocks noGrp="1"/>
          </p:cNvSpPr>
          <p:nvPr>
            <p:ph type="sldNum" sz="quarter" idx="12"/>
          </p:nvPr>
        </p:nvSpPr>
        <p:spPr/>
        <p:txBody>
          <a:bodyPr/>
          <a:lstStyle/>
          <a:p>
            <a:fld id="{319FC05A-4C64-884A-B264-D94EC7C6725C}" type="slidenum">
              <a:rPr lang="it-IT" smtClean="0"/>
              <a:t>‹N›</a:t>
            </a:fld>
            <a:endParaRPr lang="it-IT"/>
          </a:p>
        </p:txBody>
      </p:sp>
    </p:spTree>
    <p:extLst>
      <p:ext uri="{BB962C8B-B14F-4D97-AF65-F5344CB8AC3E}">
        <p14:creationId xmlns:p14="http://schemas.microsoft.com/office/powerpoint/2010/main" val="3626101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5F76DF-6905-8B48-99DE-196169E8255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5DF1934-A55B-3646-A542-278A079F9A70}"/>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D85D9550-29F7-7E49-BE34-D6AAE4998B51}"/>
              </a:ext>
            </a:extLst>
          </p:cNvPr>
          <p:cNvSpPr>
            <a:spLocks noGrp="1"/>
          </p:cNvSpPr>
          <p:nvPr>
            <p:ph type="dt" sz="half" idx="10"/>
          </p:nvPr>
        </p:nvSpPr>
        <p:spPr/>
        <p:txBody>
          <a:bodyPr/>
          <a:lstStyle/>
          <a:p>
            <a:fld id="{AD38B79F-481A-1347-B509-DD4A39F31E77}" type="datetimeFigureOut">
              <a:rPr lang="it-IT" smtClean="0"/>
              <a:t>23/01/2019</a:t>
            </a:fld>
            <a:endParaRPr lang="it-IT"/>
          </a:p>
        </p:txBody>
      </p:sp>
      <p:sp>
        <p:nvSpPr>
          <p:cNvPr id="5" name="Segnaposto piè di pagina 4">
            <a:extLst>
              <a:ext uri="{FF2B5EF4-FFF2-40B4-BE49-F238E27FC236}">
                <a16:creationId xmlns:a16="http://schemas.microsoft.com/office/drawing/2014/main" id="{A2012739-B9C8-1348-BEE7-6FA6CB269AD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7E56853-7827-FF40-84F2-8A0D1187C814}"/>
              </a:ext>
            </a:extLst>
          </p:cNvPr>
          <p:cNvSpPr>
            <a:spLocks noGrp="1"/>
          </p:cNvSpPr>
          <p:nvPr>
            <p:ph type="sldNum" sz="quarter" idx="12"/>
          </p:nvPr>
        </p:nvSpPr>
        <p:spPr/>
        <p:txBody>
          <a:bodyPr/>
          <a:lstStyle/>
          <a:p>
            <a:fld id="{319FC05A-4C64-884A-B264-D94EC7C6725C}" type="slidenum">
              <a:rPr lang="it-IT" smtClean="0"/>
              <a:t>‹N›</a:t>
            </a:fld>
            <a:endParaRPr lang="it-IT"/>
          </a:p>
        </p:txBody>
      </p:sp>
    </p:spTree>
    <p:extLst>
      <p:ext uri="{BB962C8B-B14F-4D97-AF65-F5344CB8AC3E}">
        <p14:creationId xmlns:p14="http://schemas.microsoft.com/office/powerpoint/2010/main" val="66781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98FC8E-44BD-834A-882E-8697688C9D0D}"/>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D29F9138-85B2-F543-904A-2A02D65FF5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CD821E41-52C0-B747-919D-524AA9DA5643}"/>
              </a:ext>
            </a:extLst>
          </p:cNvPr>
          <p:cNvSpPr>
            <a:spLocks noGrp="1"/>
          </p:cNvSpPr>
          <p:nvPr>
            <p:ph type="dt" sz="half" idx="10"/>
          </p:nvPr>
        </p:nvSpPr>
        <p:spPr/>
        <p:txBody>
          <a:bodyPr/>
          <a:lstStyle/>
          <a:p>
            <a:fld id="{AD38B79F-481A-1347-B509-DD4A39F31E77}" type="datetimeFigureOut">
              <a:rPr lang="it-IT" smtClean="0"/>
              <a:t>23/01/2019</a:t>
            </a:fld>
            <a:endParaRPr lang="it-IT"/>
          </a:p>
        </p:txBody>
      </p:sp>
      <p:sp>
        <p:nvSpPr>
          <p:cNvPr id="5" name="Segnaposto piè di pagina 4">
            <a:extLst>
              <a:ext uri="{FF2B5EF4-FFF2-40B4-BE49-F238E27FC236}">
                <a16:creationId xmlns:a16="http://schemas.microsoft.com/office/drawing/2014/main" id="{69445741-8537-0C4E-89AA-FF398E9BDF3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9B101AD-D83B-0C48-9989-91910742E326}"/>
              </a:ext>
            </a:extLst>
          </p:cNvPr>
          <p:cNvSpPr>
            <a:spLocks noGrp="1"/>
          </p:cNvSpPr>
          <p:nvPr>
            <p:ph type="sldNum" sz="quarter" idx="12"/>
          </p:nvPr>
        </p:nvSpPr>
        <p:spPr/>
        <p:txBody>
          <a:bodyPr/>
          <a:lstStyle/>
          <a:p>
            <a:fld id="{319FC05A-4C64-884A-B264-D94EC7C6725C}" type="slidenum">
              <a:rPr lang="it-IT" smtClean="0"/>
              <a:t>‹N›</a:t>
            </a:fld>
            <a:endParaRPr lang="it-IT"/>
          </a:p>
        </p:txBody>
      </p:sp>
    </p:spTree>
    <p:extLst>
      <p:ext uri="{BB962C8B-B14F-4D97-AF65-F5344CB8AC3E}">
        <p14:creationId xmlns:p14="http://schemas.microsoft.com/office/powerpoint/2010/main" val="2556547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87E46A-49DB-3549-814F-F8D7A8CE9A0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BFBD863-D467-404A-851B-77E7A31954EA}"/>
              </a:ext>
            </a:extLst>
          </p:cNvPr>
          <p:cNvSpPr>
            <a:spLocks noGrp="1"/>
          </p:cNvSpPr>
          <p:nvPr>
            <p:ph sz="half" idx="1"/>
          </p:nvPr>
        </p:nvSpPr>
        <p:spPr>
          <a:xfrm>
            <a:off x="838200" y="1825625"/>
            <a:ext cx="5181600" cy="4351338"/>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6EE7B677-2C06-6746-A3E3-50B4E185C2B7}"/>
              </a:ext>
            </a:extLst>
          </p:cNvPr>
          <p:cNvSpPr>
            <a:spLocks noGrp="1"/>
          </p:cNvSpPr>
          <p:nvPr>
            <p:ph sz="half" idx="2"/>
          </p:nvPr>
        </p:nvSpPr>
        <p:spPr>
          <a:xfrm>
            <a:off x="6172200" y="1825625"/>
            <a:ext cx="5181600" cy="4351338"/>
          </a:xfrm>
        </p:spPr>
        <p:txBody>
          <a:body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C34C6CC5-76C1-3C4E-8701-F03BED0FDBA5}"/>
              </a:ext>
            </a:extLst>
          </p:cNvPr>
          <p:cNvSpPr>
            <a:spLocks noGrp="1"/>
          </p:cNvSpPr>
          <p:nvPr>
            <p:ph type="dt" sz="half" idx="10"/>
          </p:nvPr>
        </p:nvSpPr>
        <p:spPr/>
        <p:txBody>
          <a:bodyPr/>
          <a:lstStyle/>
          <a:p>
            <a:fld id="{AD38B79F-481A-1347-B509-DD4A39F31E77}" type="datetimeFigureOut">
              <a:rPr lang="it-IT" smtClean="0"/>
              <a:t>23/01/2019</a:t>
            </a:fld>
            <a:endParaRPr lang="it-IT"/>
          </a:p>
        </p:txBody>
      </p:sp>
      <p:sp>
        <p:nvSpPr>
          <p:cNvPr id="6" name="Segnaposto piè di pagina 5">
            <a:extLst>
              <a:ext uri="{FF2B5EF4-FFF2-40B4-BE49-F238E27FC236}">
                <a16:creationId xmlns:a16="http://schemas.microsoft.com/office/drawing/2014/main" id="{F2B47C40-7E4B-2D49-BB04-9D2AF0C2593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F58CBB8-C6C6-CF41-AA80-11B6AE0E834C}"/>
              </a:ext>
            </a:extLst>
          </p:cNvPr>
          <p:cNvSpPr>
            <a:spLocks noGrp="1"/>
          </p:cNvSpPr>
          <p:nvPr>
            <p:ph type="sldNum" sz="quarter" idx="12"/>
          </p:nvPr>
        </p:nvSpPr>
        <p:spPr/>
        <p:txBody>
          <a:bodyPr/>
          <a:lstStyle/>
          <a:p>
            <a:fld id="{319FC05A-4C64-884A-B264-D94EC7C6725C}" type="slidenum">
              <a:rPr lang="it-IT" smtClean="0"/>
              <a:t>‹N›</a:t>
            </a:fld>
            <a:endParaRPr lang="it-IT"/>
          </a:p>
        </p:txBody>
      </p:sp>
    </p:spTree>
    <p:extLst>
      <p:ext uri="{BB962C8B-B14F-4D97-AF65-F5344CB8AC3E}">
        <p14:creationId xmlns:p14="http://schemas.microsoft.com/office/powerpoint/2010/main" val="13239370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6E3114-3EF0-344B-BB94-EA3D53288178}"/>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86AFF11-30A1-1944-BE35-7445DFA582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66A920D7-83F5-4649-B1F4-32E152D1B767}"/>
              </a:ext>
            </a:extLst>
          </p:cNvPr>
          <p:cNvSpPr>
            <a:spLocks noGrp="1"/>
          </p:cNvSpPr>
          <p:nvPr>
            <p:ph sz="half" idx="2"/>
          </p:nvPr>
        </p:nvSpPr>
        <p:spPr>
          <a:xfrm>
            <a:off x="839788" y="2505075"/>
            <a:ext cx="5157787"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572DB4B2-8B38-1140-89F0-686D3D7588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D902FC71-C3FB-A649-AC88-3873145CDEFC}"/>
              </a:ext>
            </a:extLst>
          </p:cNvPr>
          <p:cNvSpPr>
            <a:spLocks noGrp="1"/>
          </p:cNvSpPr>
          <p:nvPr>
            <p:ph sz="quarter" idx="4"/>
          </p:nvPr>
        </p:nvSpPr>
        <p:spPr>
          <a:xfrm>
            <a:off x="6172200" y="2505075"/>
            <a:ext cx="5183188" cy="3684588"/>
          </a:xfrm>
        </p:spPr>
        <p:txBody>
          <a:bodyPr/>
          <a:lstStyle/>
          <a:p>
            <a:r>
              <a:rPr lang="it-IT"/>
              <a:t>Modifica gli stili del testo dello schema
Secondo livello
Terzo livello
Quarto livello
Quinto livello</a:t>
            </a:r>
          </a:p>
        </p:txBody>
      </p:sp>
      <p:sp>
        <p:nvSpPr>
          <p:cNvPr id="7" name="Segnaposto data 6">
            <a:extLst>
              <a:ext uri="{FF2B5EF4-FFF2-40B4-BE49-F238E27FC236}">
                <a16:creationId xmlns:a16="http://schemas.microsoft.com/office/drawing/2014/main" id="{14E8F8F4-7803-0E4F-89A4-E54B03643582}"/>
              </a:ext>
            </a:extLst>
          </p:cNvPr>
          <p:cNvSpPr>
            <a:spLocks noGrp="1"/>
          </p:cNvSpPr>
          <p:nvPr>
            <p:ph type="dt" sz="half" idx="10"/>
          </p:nvPr>
        </p:nvSpPr>
        <p:spPr/>
        <p:txBody>
          <a:bodyPr/>
          <a:lstStyle/>
          <a:p>
            <a:fld id="{AD38B79F-481A-1347-B509-DD4A39F31E77}" type="datetimeFigureOut">
              <a:rPr lang="it-IT" smtClean="0"/>
              <a:t>23/01/2019</a:t>
            </a:fld>
            <a:endParaRPr lang="it-IT"/>
          </a:p>
        </p:txBody>
      </p:sp>
      <p:sp>
        <p:nvSpPr>
          <p:cNvPr id="8" name="Segnaposto piè di pagina 7">
            <a:extLst>
              <a:ext uri="{FF2B5EF4-FFF2-40B4-BE49-F238E27FC236}">
                <a16:creationId xmlns:a16="http://schemas.microsoft.com/office/drawing/2014/main" id="{1EFCC861-FFD7-7C48-8B74-3E2106A070B8}"/>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0F8D05D4-7AA2-6746-8772-C7105C5BE09A}"/>
              </a:ext>
            </a:extLst>
          </p:cNvPr>
          <p:cNvSpPr>
            <a:spLocks noGrp="1"/>
          </p:cNvSpPr>
          <p:nvPr>
            <p:ph type="sldNum" sz="quarter" idx="12"/>
          </p:nvPr>
        </p:nvSpPr>
        <p:spPr/>
        <p:txBody>
          <a:bodyPr/>
          <a:lstStyle/>
          <a:p>
            <a:fld id="{319FC05A-4C64-884A-B264-D94EC7C6725C}" type="slidenum">
              <a:rPr lang="it-IT" smtClean="0"/>
              <a:t>‹N›</a:t>
            </a:fld>
            <a:endParaRPr lang="it-IT"/>
          </a:p>
        </p:txBody>
      </p:sp>
    </p:spTree>
    <p:extLst>
      <p:ext uri="{BB962C8B-B14F-4D97-AF65-F5344CB8AC3E}">
        <p14:creationId xmlns:p14="http://schemas.microsoft.com/office/powerpoint/2010/main" val="953203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ECEE7E-CCDB-B34F-9746-D0523C07DD2E}"/>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7820095C-F0F1-1C47-8D32-F6395D89ABB5}"/>
              </a:ext>
            </a:extLst>
          </p:cNvPr>
          <p:cNvSpPr>
            <a:spLocks noGrp="1"/>
          </p:cNvSpPr>
          <p:nvPr>
            <p:ph type="dt" sz="half" idx="10"/>
          </p:nvPr>
        </p:nvSpPr>
        <p:spPr/>
        <p:txBody>
          <a:bodyPr/>
          <a:lstStyle/>
          <a:p>
            <a:fld id="{AD38B79F-481A-1347-B509-DD4A39F31E77}" type="datetimeFigureOut">
              <a:rPr lang="it-IT" smtClean="0"/>
              <a:t>23/01/2019</a:t>
            </a:fld>
            <a:endParaRPr lang="it-IT"/>
          </a:p>
        </p:txBody>
      </p:sp>
      <p:sp>
        <p:nvSpPr>
          <p:cNvPr id="4" name="Segnaposto piè di pagina 3">
            <a:extLst>
              <a:ext uri="{FF2B5EF4-FFF2-40B4-BE49-F238E27FC236}">
                <a16:creationId xmlns:a16="http://schemas.microsoft.com/office/drawing/2014/main" id="{BA646ED1-3596-B844-93FA-B3081C47D43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A6AB01CD-21B8-4B47-9AA9-E2C7DA2A0E73}"/>
              </a:ext>
            </a:extLst>
          </p:cNvPr>
          <p:cNvSpPr>
            <a:spLocks noGrp="1"/>
          </p:cNvSpPr>
          <p:nvPr>
            <p:ph type="sldNum" sz="quarter" idx="12"/>
          </p:nvPr>
        </p:nvSpPr>
        <p:spPr/>
        <p:txBody>
          <a:bodyPr/>
          <a:lstStyle/>
          <a:p>
            <a:fld id="{319FC05A-4C64-884A-B264-D94EC7C6725C}" type="slidenum">
              <a:rPr lang="it-IT" smtClean="0"/>
              <a:t>‹N›</a:t>
            </a:fld>
            <a:endParaRPr lang="it-IT"/>
          </a:p>
        </p:txBody>
      </p:sp>
    </p:spTree>
    <p:extLst>
      <p:ext uri="{BB962C8B-B14F-4D97-AF65-F5344CB8AC3E}">
        <p14:creationId xmlns:p14="http://schemas.microsoft.com/office/powerpoint/2010/main" val="23724400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C57E41E-2D5B-7446-88CE-F6118BEEA278}"/>
              </a:ext>
            </a:extLst>
          </p:cNvPr>
          <p:cNvSpPr>
            <a:spLocks noGrp="1"/>
          </p:cNvSpPr>
          <p:nvPr>
            <p:ph type="dt" sz="half" idx="10"/>
          </p:nvPr>
        </p:nvSpPr>
        <p:spPr/>
        <p:txBody>
          <a:bodyPr/>
          <a:lstStyle/>
          <a:p>
            <a:fld id="{AD38B79F-481A-1347-B509-DD4A39F31E77}" type="datetimeFigureOut">
              <a:rPr lang="it-IT" smtClean="0"/>
              <a:t>23/01/2019</a:t>
            </a:fld>
            <a:endParaRPr lang="it-IT"/>
          </a:p>
        </p:txBody>
      </p:sp>
      <p:sp>
        <p:nvSpPr>
          <p:cNvPr id="3" name="Segnaposto piè di pagina 2">
            <a:extLst>
              <a:ext uri="{FF2B5EF4-FFF2-40B4-BE49-F238E27FC236}">
                <a16:creationId xmlns:a16="http://schemas.microsoft.com/office/drawing/2014/main" id="{EE61420F-54D8-224A-A464-97833587AEED}"/>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F43FBD21-8587-5347-95AD-BD0C57E84A87}"/>
              </a:ext>
            </a:extLst>
          </p:cNvPr>
          <p:cNvSpPr>
            <a:spLocks noGrp="1"/>
          </p:cNvSpPr>
          <p:nvPr>
            <p:ph type="sldNum" sz="quarter" idx="12"/>
          </p:nvPr>
        </p:nvSpPr>
        <p:spPr/>
        <p:txBody>
          <a:bodyPr/>
          <a:lstStyle/>
          <a:p>
            <a:fld id="{319FC05A-4C64-884A-B264-D94EC7C6725C}" type="slidenum">
              <a:rPr lang="it-IT" smtClean="0"/>
              <a:t>‹N›</a:t>
            </a:fld>
            <a:endParaRPr lang="it-IT"/>
          </a:p>
        </p:txBody>
      </p:sp>
    </p:spTree>
    <p:extLst>
      <p:ext uri="{BB962C8B-B14F-4D97-AF65-F5344CB8AC3E}">
        <p14:creationId xmlns:p14="http://schemas.microsoft.com/office/powerpoint/2010/main" val="456661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38438E-06AC-3C47-8C3B-F02EC3C0983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FE08D3D-AFC6-A64A-BA28-C86F97FD79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B44E1526-4E3E-5F47-A29B-04A6E8BA33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0C5BF582-114B-E449-BC09-CD0C1467C80A}"/>
              </a:ext>
            </a:extLst>
          </p:cNvPr>
          <p:cNvSpPr>
            <a:spLocks noGrp="1"/>
          </p:cNvSpPr>
          <p:nvPr>
            <p:ph type="dt" sz="half" idx="10"/>
          </p:nvPr>
        </p:nvSpPr>
        <p:spPr/>
        <p:txBody>
          <a:bodyPr/>
          <a:lstStyle/>
          <a:p>
            <a:fld id="{AD38B79F-481A-1347-B509-DD4A39F31E77}" type="datetimeFigureOut">
              <a:rPr lang="it-IT" smtClean="0"/>
              <a:t>23/01/2019</a:t>
            </a:fld>
            <a:endParaRPr lang="it-IT"/>
          </a:p>
        </p:txBody>
      </p:sp>
      <p:sp>
        <p:nvSpPr>
          <p:cNvPr id="6" name="Segnaposto piè di pagina 5">
            <a:extLst>
              <a:ext uri="{FF2B5EF4-FFF2-40B4-BE49-F238E27FC236}">
                <a16:creationId xmlns:a16="http://schemas.microsoft.com/office/drawing/2014/main" id="{777DFEEF-FA7F-154C-A1CD-F5603167B9C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22D9BB6-6A94-AB43-9360-C55F83FD0357}"/>
              </a:ext>
            </a:extLst>
          </p:cNvPr>
          <p:cNvSpPr>
            <a:spLocks noGrp="1"/>
          </p:cNvSpPr>
          <p:nvPr>
            <p:ph type="sldNum" sz="quarter" idx="12"/>
          </p:nvPr>
        </p:nvSpPr>
        <p:spPr/>
        <p:txBody>
          <a:bodyPr/>
          <a:lstStyle/>
          <a:p>
            <a:fld id="{319FC05A-4C64-884A-B264-D94EC7C6725C}" type="slidenum">
              <a:rPr lang="it-IT" smtClean="0"/>
              <a:t>‹N›</a:t>
            </a:fld>
            <a:endParaRPr lang="it-IT"/>
          </a:p>
        </p:txBody>
      </p:sp>
    </p:spTree>
    <p:extLst>
      <p:ext uri="{BB962C8B-B14F-4D97-AF65-F5344CB8AC3E}">
        <p14:creationId xmlns:p14="http://schemas.microsoft.com/office/powerpoint/2010/main" val="763501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A86103-D7BF-AC4C-A765-D9BF30C51A6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A2FEF95C-1B9B-2042-8914-E6F1F20400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391DB09-4BEF-1F45-A0A7-05F0A79040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781B1C57-81CA-BF4D-9F14-8CD223542DFF}"/>
              </a:ext>
            </a:extLst>
          </p:cNvPr>
          <p:cNvSpPr>
            <a:spLocks noGrp="1"/>
          </p:cNvSpPr>
          <p:nvPr>
            <p:ph type="dt" sz="half" idx="10"/>
          </p:nvPr>
        </p:nvSpPr>
        <p:spPr/>
        <p:txBody>
          <a:bodyPr/>
          <a:lstStyle/>
          <a:p>
            <a:fld id="{AD38B79F-481A-1347-B509-DD4A39F31E77}" type="datetimeFigureOut">
              <a:rPr lang="it-IT" smtClean="0"/>
              <a:t>23/01/2019</a:t>
            </a:fld>
            <a:endParaRPr lang="it-IT"/>
          </a:p>
        </p:txBody>
      </p:sp>
      <p:sp>
        <p:nvSpPr>
          <p:cNvPr id="6" name="Segnaposto piè di pagina 5">
            <a:extLst>
              <a:ext uri="{FF2B5EF4-FFF2-40B4-BE49-F238E27FC236}">
                <a16:creationId xmlns:a16="http://schemas.microsoft.com/office/drawing/2014/main" id="{409E918C-C58B-834E-AF3A-CD3FF4BDD19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166E2A3-9D59-1744-B776-1EDCCA1DCC88}"/>
              </a:ext>
            </a:extLst>
          </p:cNvPr>
          <p:cNvSpPr>
            <a:spLocks noGrp="1"/>
          </p:cNvSpPr>
          <p:nvPr>
            <p:ph type="sldNum" sz="quarter" idx="12"/>
          </p:nvPr>
        </p:nvSpPr>
        <p:spPr/>
        <p:txBody>
          <a:bodyPr/>
          <a:lstStyle/>
          <a:p>
            <a:fld id="{319FC05A-4C64-884A-B264-D94EC7C6725C}" type="slidenum">
              <a:rPr lang="it-IT" smtClean="0"/>
              <a:t>‹N›</a:t>
            </a:fld>
            <a:endParaRPr lang="it-IT"/>
          </a:p>
        </p:txBody>
      </p:sp>
    </p:spTree>
    <p:extLst>
      <p:ext uri="{BB962C8B-B14F-4D97-AF65-F5344CB8AC3E}">
        <p14:creationId xmlns:p14="http://schemas.microsoft.com/office/powerpoint/2010/main" val="1588264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E9AA071-1568-5546-BB4F-F9E32F4AEC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08C2A2C-4EF9-0A47-84E2-5F9F349CA7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FEFD57FF-7A80-F545-9919-68C5F55DC5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38B79F-481A-1347-B509-DD4A39F31E77}" type="datetimeFigureOut">
              <a:rPr lang="it-IT" smtClean="0"/>
              <a:t>23/01/2019</a:t>
            </a:fld>
            <a:endParaRPr lang="it-IT"/>
          </a:p>
        </p:txBody>
      </p:sp>
      <p:sp>
        <p:nvSpPr>
          <p:cNvPr id="5" name="Segnaposto piè di pagina 4">
            <a:extLst>
              <a:ext uri="{FF2B5EF4-FFF2-40B4-BE49-F238E27FC236}">
                <a16:creationId xmlns:a16="http://schemas.microsoft.com/office/drawing/2014/main" id="{C3242454-243D-304A-A169-60C4EDBE1B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DF96B79F-08AB-7F45-9742-DD8E9A49E5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9FC05A-4C64-884A-B264-D94EC7C6725C}" type="slidenum">
              <a:rPr lang="it-IT" smtClean="0"/>
              <a:t>‹N›</a:t>
            </a:fld>
            <a:endParaRPr lang="it-IT"/>
          </a:p>
        </p:txBody>
      </p:sp>
    </p:spTree>
    <p:extLst>
      <p:ext uri="{BB962C8B-B14F-4D97-AF65-F5344CB8AC3E}">
        <p14:creationId xmlns:p14="http://schemas.microsoft.com/office/powerpoint/2010/main" val="4008490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1524000" y="2546100"/>
            <a:ext cx="9144000" cy="1410803"/>
          </a:xfrm>
        </p:spPr>
        <p:txBody>
          <a:bodyPr vert="horz" lIns="91440" tIns="45720" rIns="91440" bIns="45720" rtlCol="0" anchor="b">
            <a:normAutofit fontScale="90000"/>
          </a:bodyPr>
          <a:lstStyle/>
          <a:p>
            <a:pPr algn="ctr"/>
            <a:r>
              <a:rPr lang="en-US" sz="5400" kern="1200" dirty="0">
                <a:solidFill>
                  <a:schemeClr val="tx1"/>
                </a:solidFill>
                <a:latin typeface="+mj-lt"/>
                <a:ea typeface="+mj-ea"/>
                <a:cs typeface="+mj-cs"/>
              </a:rPr>
              <a:t>LA CHIESA, LUOGO DI IDENTITÀ E COMUNIONE. IERI E OGGI.</a:t>
            </a:r>
          </a:p>
        </p:txBody>
      </p:sp>
      <p:sp>
        <p:nvSpPr>
          <p:cNvPr id="3" name="Sottotitolo 2">
            <a:extLst>
              <a:ext uri="{FF2B5EF4-FFF2-40B4-BE49-F238E27FC236}">
                <a16:creationId xmlns:a16="http://schemas.microsoft.com/office/drawing/2014/main" id="{C35D2056-767C-294A-BE0D-3C01AB3540E9}"/>
              </a:ext>
            </a:extLst>
          </p:cNvPr>
          <p:cNvSpPr>
            <a:spLocks noGrp="1"/>
          </p:cNvSpPr>
          <p:nvPr>
            <p:ph idx="1"/>
          </p:nvPr>
        </p:nvSpPr>
        <p:spPr>
          <a:xfrm>
            <a:off x="1524000" y="4083516"/>
            <a:ext cx="9144000" cy="690359"/>
          </a:xfrm>
        </p:spPr>
        <p:txBody>
          <a:bodyPr vert="horz" lIns="91440" tIns="45720" rIns="91440" bIns="45720" rtlCol="0">
            <a:normAutofit/>
          </a:bodyPr>
          <a:lstStyle/>
          <a:p>
            <a:pPr marL="0" indent="0" algn="ctr">
              <a:buNone/>
            </a:pPr>
            <a:r>
              <a:rPr lang="en-US" sz="2000" kern="1200" dirty="0" err="1">
                <a:solidFill>
                  <a:schemeClr val="tx1"/>
                </a:solidFill>
                <a:latin typeface="+mn-lt"/>
                <a:ea typeface="+mn-ea"/>
                <a:cs typeface="+mn-cs"/>
              </a:rPr>
              <a:t>Cremnago</a:t>
            </a:r>
            <a:r>
              <a:rPr lang="en-US" sz="2000" kern="1200" dirty="0">
                <a:solidFill>
                  <a:schemeClr val="tx1"/>
                </a:solidFill>
                <a:latin typeface="+mn-lt"/>
                <a:ea typeface="+mn-ea"/>
                <a:cs typeface="+mn-cs"/>
              </a:rPr>
              <a:t>, 18 </a:t>
            </a:r>
            <a:r>
              <a:rPr lang="en-US" sz="2000" kern="1200" dirty="0" err="1">
                <a:solidFill>
                  <a:schemeClr val="tx1"/>
                </a:solidFill>
                <a:latin typeface="+mn-lt"/>
                <a:ea typeface="+mn-ea"/>
                <a:cs typeface="+mn-cs"/>
              </a:rPr>
              <a:t>gennaio</a:t>
            </a:r>
            <a:r>
              <a:rPr lang="en-US" sz="2000" kern="1200" dirty="0">
                <a:solidFill>
                  <a:schemeClr val="tx1"/>
                </a:solidFill>
                <a:latin typeface="+mn-lt"/>
                <a:ea typeface="+mn-ea"/>
                <a:cs typeface="+mn-cs"/>
              </a:rPr>
              <a:t> 2019 – p. Elia Citterio, FCG</a:t>
            </a:r>
          </a:p>
        </p:txBody>
      </p:sp>
      <p:sp>
        <p:nvSpPr>
          <p:cNvPr id="18" name="Freeform 31">
            <a:extLst>
              <a:ext uri="{FF2B5EF4-FFF2-40B4-BE49-F238E27FC236}">
                <a16:creationId xmlns:a16="http://schemas.microsoft.com/office/drawing/2014/main" id="{A2AEA782-0EA4-42E9-871D-7401D6A09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75140" cy="2130951"/>
          </a:xfrm>
          <a:custGeom>
            <a:avLst/>
            <a:gdLst>
              <a:gd name="connsiteX0" fmla="*/ 0 w 4475140"/>
              <a:gd name="connsiteY0" fmla="*/ 0 h 2130951"/>
              <a:gd name="connsiteX1" fmla="*/ 1074821 w 4475140"/>
              <a:gd name="connsiteY1" fmla="*/ 0 h 2130951"/>
              <a:gd name="connsiteX2" fmla="*/ 1074821 w 4475140"/>
              <a:gd name="connsiteY2" fmla="*/ 478 h 2130951"/>
              <a:gd name="connsiteX3" fmla="*/ 4475140 w 4475140"/>
              <a:gd name="connsiteY3" fmla="*/ 478 h 2130951"/>
              <a:gd name="connsiteX4" fmla="*/ 3488452 w 4475140"/>
              <a:gd name="connsiteY4" fmla="*/ 2130951 h 2130951"/>
              <a:gd name="connsiteX5" fmla="*/ 0 w 4475140"/>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30951">
                <a:moveTo>
                  <a:pt x="0" y="0"/>
                </a:moveTo>
                <a:lnTo>
                  <a:pt x="1074821" y="0"/>
                </a:lnTo>
                <a:lnTo>
                  <a:pt x="1074821" y="478"/>
                </a:lnTo>
                <a:lnTo>
                  <a:pt x="4475140" y="478"/>
                </a:lnTo>
                <a:lnTo>
                  <a:pt x="3488452" y="2130951"/>
                </a:lnTo>
                <a:lnTo>
                  <a:pt x="0" y="2130951"/>
                </a:lnTo>
                <a:close/>
              </a:path>
            </a:pathLst>
          </a:custGeom>
          <a:solidFill>
            <a:srgbClr val="7258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rotWithShape="1">
          <a:blip r:embed="rId2">
            <a:extLst/>
          </a:blip>
          <a:srcRect t="39846" r="1" b="15818"/>
          <a:stretch/>
        </p:blipFill>
        <p:spPr>
          <a:xfrm>
            <a:off x="3649318" y="10"/>
            <a:ext cx="8542682" cy="2130463"/>
          </a:xfrm>
          <a:custGeom>
            <a:avLst/>
            <a:gdLst>
              <a:gd name="connsiteX0" fmla="*/ 986689 w 8542682"/>
              <a:gd name="connsiteY0" fmla="*/ 0 h 2130473"/>
              <a:gd name="connsiteX1" fmla="*/ 8542682 w 8542682"/>
              <a:gd name="connsiteY1" fmla="*/ 0 h 2130473"/>
              <a:gd name="connsiteX2" fmla="*/ 8542682 w 8542682"/>
              <a:gd name="connsiteY2" fmla="*/ 2130473 h 2130473"/>
              <a:gd name="connsiteX3" fmla="*/ 0 w 8542682"/>
              <a:gd name="connsiteY3" fmla="*/ 2130473 h 2130473"/>
            </a:gdLst>
            <a:ahLst/>
            <a:cxnLst>
              <a:cxn ang="0">
                <a:pos x="connsiteX0" y="connsiteY0"/>
              </a:cxn>
              <a:cxn ang="0">
                <a:pos x="connsiteX1" y="connsiteY1"/>
              </a:cxn>
              <a:cxn ang="0">
                <a:pos x="connsiteX2" y="connsiteY2"/>
              </a:cxn>
              <a:cxn ang="0">
                <a:pos x="connsiteX3" y="connsiteY3"/>
              </a:cxn>
            </a:cxnLst>
            <a:rect l="l" t="t" r="r" b="b"/>
            <a:pathLst>
              <a:path w="8542682" h="2130473">
                <a:moveTo>
                  <a:pt x="986689" y="0"/>
                </a:moveTo>
                <a:lnTo>
                  <a:pt x="8542682" y="0"/>
                </a:lnTo>
                <a:lnTo>
                  <a:pt x="8542682" y="2130473"/>
                </a:lnTo>
                <a:lnTo>
                  <a:pt x="0" y="2130473"/>
                </a:lnTo>
                <a:close/>
              </a:path>
            </a:pathLst>
          </a:custGeom>
        </p:spPr>
      </p:pic>
      <p:sp>
        <p:nvSpPr>
          <p:cNvPr id="20" name="Freeform 34">
            <a:extLst>
              <a:ext uri="{FF2B5EF4-FFF2-40B4-BE49-F238E27FC236}">
                <a16:creationId xmlns:a16="http://schemas.microsoft.com/office/drawing/2014/main" id="{B0992639-1CDA-4FE6-BB95-E13221490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716860" y="4682362"/>
            <a:ext cx="4475140" cy="2174680"/>
          </a:xfrm>
          <a:custGeom>
            <a:avLst/>
            <a:gdLst>
              <a:gd name="connsiteX0" fmla="*/ 3468199 w 4475140"/>
              <a:gd name="connsiteY0" fmla="*/ 2174680 h 2174680"/>
              <a:gd name="connsiteX1" fmla="*/ 0 w 4475140"/>
              <a:gd name="connsiteY1" fmla="*/ 2174680 h 2174680"/>
              <a:gd name="connsiteX2" fmla="*/ 0 w 4475140"/>
              <a:gd name="connsiteY2" fmla="*/ 0 h 2174680"/>
              <a:gd name="connsiteX3" fmla="*/ 1074821 w 4475140"/>
              <a:gd name="connsiteY3" fmla="*/ 0 h 2174680"/>
              <a:gd name="connsiteX4" fmla="*/ 1074821 w 4475140"/>
              <a:gd name="connsiteY4" fmla="*/ 478 h 2174680"/>
              <a:gd name="connsiteX5" fmla="*/ 4475140 w 4475140"/>
              <a:gd name="connsiteY5" fmla="*/ 478 h 21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74680">
                <a:moveTo>
                  <a:pt x="3468199" y="2174680"/>
                </a:moveTo>
                <a:lnTo>
                  <a:pt x="0" y="2174680"/>
                </a:lnTo>
                <a:lnTo>
                  <a:pt x="0" y="0"/>
                </a:lnTo>
                <a:lnTo>
                  <a:pt x="1074821" y="0"/>
                </a:lnTo>
                <a:lnTo>
                  <a:pt x="1074821" y="478"/>
                </a:lnTo>
                <a:lnTo>
                  <a:pt x="4475140" y="478"/>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Immagine 5" descr="Immagine che contiene interni, tavolo, pavimento, parete&#10;&#10;&#10;&#10;Descrizione generata automaticamente">
            <a:extLst>
              <a:ext uri="{FF2B5EF4-FFF2-40B4-BE49-F238E27FC236}">
                <a16:creationId xmlns:a16="http://schemas.microsoft.com/office/drawing/2014/main" id="{FE6E4473-AE69-554B-BB1F-4D136B3F86DF}"/>
              </a:ext>
            </a:extLst>
          </p:cNvPr>
          <p:cNvPicPr>
            <a:picLocks noChangeAspect="1"/>
          </p:cNvPicPr>
          <p:nvPr/>
        </p:nvPicPr>
        <p:blipFill rotWithShape="1">
          <a:blip r:embed="rId3"/>
          <a:srcRect t="28563" r="-2" b="31592"/>
          <a:stretch/>
        </p:blipFill>
        <p:spPr>
          <a:xfrm>
            <a:off x="20" y="4682840"/>
            <a:ext cx="8563356" cy="2175160"/>
          </a:xfrm>
          <a:custGeom>
            <a:avLst/>
            <a:gdLst>
              <a:gd name="connsiteX0" fmla="*/ 0 w 8563376"/>
              <a:gd name="connsiteY0" fmla="*/ 0 h 2175160"/>
              <a:gd name="connsiteX1" fmla="*/ 8563376 w 8563376"/>
              <a:gd name="connsiteY1" fmla="*/ 0 h 2175160"/>
              <a:gd name="connsiteX2" fmla="*/ 7555992 w 8563376"/>
              <a:gd name="connsiteY2" fmla="*/ 2175160 h 2175160"/>
              <a:gd name="connsiteX3" fmla="*/ 0 w 8563376"/>
              <a:gd name="connsiteY3" fmla="*/ 2175160 h 2175160"/>
            </a:gdLst>
            <a:ahLst/>
            <a:cxnLst>
              <a:cxn ang="0">
                <a:pos x="connsiteX0" y="connsiteY0"/>
              </a:cxn>
              <a:cxn ang="0">
                <a:pos x="connsiteX1" y="connsiteY1"/>
              </a:cxn>
              <a:cxn ang="0">
                <a:pos x="connsiteX2" y="connsiteY2"/>
              </a:cxn>
              <a:cxn ang="0">
                <a:pos x="connsiteX3" y="connsiteY3"/>
              </a:cxn>
            </a:cxnLst>
            <a:rect l="l" t="t" r="r" b="b"/>
            <a:pathLst>
              <a:path w="8563376" h="2175160">
                <a:moveTo>
                  <a:pt x="0" y="0"/>
                </a:moveTo>
                <a:lnTo>
                  <a:pt x="8563376" y="0"/>
                </a:lnTo>
                <a:lnTo>
                  <a:pt x="7555992" y="2175160"/>
                </a:lnTo>
                <a:lnTo>
                  <a:pt x="0" y="2175160"/>
                </a:lnTo>
                <a:close/>
              </a:path>
            </a:pathLst>
          </a:custGeom>
        </p:spPr>
      </p:pic>
    </p:spTree>
    <p:extLst>
      <p:ext uri="{BB962C8B-B14F-4D97-AF65-F5344CB8AC3E}">
        <p14:creationId xmlns:p14="http://schemas.microsoft.com/office/powerpoint/2010/main" val="939824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a:blip r:embed="rId2">
            <a:alphaModFix amt="24000"/>
          </a:blip>
          <a:stretch>
            <a:fillRect/>
          </a:stretch>
        </p:blipFill>
        <p:spPr>
          <a:xfrm>
            <a:off x="419101" y="-42379"/>
            <a:ext cx="12169133" cy="6857999"/>
          </a:xfrm>
          <a:prstGeom prst="rect">
            <a:avLst/>
          </a:prstGeom>
          <a:effectLst>
            <a:outerShdw dist="50800" sx="1000" sy="1000" algn="ctr" rotWithShape="0">
              <a:srgbClr val="000000"/>
            </a:outerShdw>
            <a:reflection endPos="1000" dir="5400000" sy="-100000" algn="bl" rotWithShape="0"/>
            <a:softEdge rad="698500"/>
          </a:effectLst>
        </p:spPr>
      </p:pic>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838200" y="492013"/>
            <a:ext cx="10526486" cy="972277"/>
          </a:xfrm>
        </p:spPr>
        <p:txBody>
          <a:bodyPr>
            <a:normAutofit/>
          </a:bodyPr>
          <a:lstStyle/>
          <a:p>
            <a:r>
              <a:rPr lang="it-IT" dirty="0"/>
              <a:t>AULA E BASILICA</a:t>
            </a:r>
          </a:p>
        </p:txBody>
      </p:sp>
      <p:sp>
        <p:nvSpPr>
          <p:cNvPr id="3" name="Sottotitolo 2">
            <a:extLst>
              <a:ext uri="{FF2B5EF4-FFF2-40B4-BE49-F238E27FC236}">
                <a16:creationId xmlns:a16="http://schemas.microsoft.com/office/drawing/2014/main" id="{C35D2056-767C-294A-BE0D-3C01AB3540E9}"/>
              </a:ext>
            </a:extLst>
          </p:cNvPr>
          <p:cNvSpPr>
            <a:spLocks noGrp="1"/>
          </p:cNvSpPr>
          <p:nvPr>
            <p:ph idx="1"/>
          </p:nvPr>
        </p:nvSpPr>
        <p:spPr>
          <a:xfrm>
            <a:off x="838200" y="1476170"/>
            <a:ext cx="10934699" cy="1727205"/>
          </a:xfrm>
        </p:spPr>
        <p:txBody>
          <a:bodyPr>
            <a:normAutofit lnSpcReduction="10000"/>
          </a:bodyPr>
          <a:lstStyle/>
          <a:p>
            <a:pPr marL="0" indent="0">
              <a:buNone/>
            </a:pPr>
            <a:r>
              <a:rPr lang="it-IT" dirty="0"/>
              <a:t>Aula e Basilica: denominazioni derivate dal cerimoniale di corte.</a:t>
            </a:r>
          </a:p>
          <a:p>
            <a:pPr marL="0" indent="0">
              <a:buNone/>
            </a:pPr>
            <a:r>
              <a:rPr lang="it-IT" b="1" dirty="0">
                <a:solidFill>
                  <a:srgbClr val="C00000"/>
                </a:solidFill>
              </a:rPr>
              <a:t>Aula</a:t>
            </a:r>
            <a:r>
              <a:rPr lang="it-IT" dirty="0"/>
              <a:t>, atrio di corte di una grande casa, per i cristiani nasce come cortile, poi coperto, in cui si riunivano i battezzati davanti alle reliquie dei martiri, nelle aree cimiteriali. </a:t>
            </a:r>
          </a:p>
        </p:txBody>
      </p:sp>
      <p:pic>
        <p:nvPicPr>
          <p:cNvPr id="6" name="Immagine 5" descr="Immagine che contiene cielo&#10;&#10;Descrizione generata automaticamente">
            <a:extLst>
              <a:ext uri="{FF2B5EF4-FFF2-40B4-BE49-F238E27FC236}">
                <a16:creationId xmlns:a16="http://schemas.microsoft.com/office/drawing/2014/main" id="{69E0AA20-ED49-4CE4-A417-7424C3C5AA24}"/>
              </a:ext>
            </a:extLst>
          </p:cNvPr>
          <p:cNvPicPr>
            <a:picLocks noChangeAspect="1"/>
          </p:cNvPicPr>
          <p:nvPr/>
        </p:nvPicPr>
        <p:blipFill>
          <a:blip r:embed="rId3"/>
          <a:stretch>
            <a:fillRect/>
          </a:stretch>
        </p:blipFill>
        <p:spPr>
          <a:xfrm>
            <a:off x="1468306" y="2382152"/>
            <a:ext cx="9255388" cy="4475848"/>
          </a:xfrm>
          <a:prstGeom prst="rect">
            <a:avLst/>
          </a:prstGeom>
        </p:spPr>
      </p:pic>
    </p:spTree>
    <p:extLst>
      <p:ext uri="{BB962C8B-B14F-4D97-AF65-F5344CB8AC3E}">
        <p14:creationId xmlns:p14="http://schemas.microsoft.com/office/powerpoint/2010/main" val="157426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a:blip r:embed="rId2">
            <a:alphaModFix amt="24000"/>
          </a:blip>
          <a:stretch>
            <a:fillRect/>
          </a:stretch>
        </p:blipFill>
        <p:spPr>
          <a:xfrm>
            <a:off x="419101" y="-42379"/>
            <a:ext cx="12169133" cy="6857999"/>
          </a:xfrm>
          <a:prstGeom prst="rect">
            <a:avLst/>
          </a:prstGeom>
          <a:effectLst>
            <a:outerShdw dist="50800" sx="1000" sy="1000" algn="ctr" rotWithShape="0">
              <a:srgbClr val="000000"/>
            </a:outerShdw>
            <a:reflection endPos="1000" dir="5400000" sy="-100000" algn="bl" rotWithShape="0"/>
            <a:softEdge rad="698500"/>
          </a:effectLst>
        </p:spPr>
      </p:pic>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838200" y="361388"/>
            <a:ext cx="10526486" cy="972277"/>
          </a:xfrm>
        </p:spPr>
        <p:txBody>
          <a:bodyPr>
            <a:normAutofit/>
          </a:bodyPr>
          <a:lstStyle/>
          <a:p>
            <a:r>
              <a:rPr lang="it-IT" dirty="0"/>
              <a:t>AULA E BASILICA</a:t>
            </a:r>
          </a:p>
        </p:txBody>
      </p:sp>
      <p:sp>
        <p:nvSpPr>
          <p:cNvPr id="3" name="Sottotitolo 2">
            <a:extLst>
              <a:ext uri="{FF2B5EF4-FFF2-40B4-BE49-F238E27FC236}">
                <a16:creationId xmlns:a16="http://schemas.microsoft.com/office/drawing/2014/main" id="{C35D2056-767C-294A-BE0D-3C01AB3540E9}"/>
              </a:ext>
            </a:extLst>
          </p:cNvPr>
          <p:cNvSpPr>
            <a:spLocks noGrp="1"/>
          </p:cNvSpPr>
          <p:nvPr>
            <p:ph idx="1"/>
          </p:nvPr>
        </p:nvSpPr>
        <p:spPr>
          <a:xfrm>
            <a:off x="838200" y="1179295"/>
            <a:ext cx="10934699" cy="1727205"/>
          </a:xfrm>
        </p:spPr>
        <p:txBody>
          <a:bodyPr>
            <a:normAutofit/>
          </a:bodyPr>
          <a:lstStyle/>
          <a:p>
            <a:pPr marL="0" indent="0">
              <a:buNone/>
            </a:pPr>
            <a:r>
              <a:rPr lang="it-IT" b="1" dirty="0">
                <a:solidFill>
                  <a:srgbClr val="C00000"/>
                </a:solidFill>
              </a:rPr>
              <a:t>Basilica</a:t>
            </a:r>
            <a:r>
              <a:rPr lang="it-IT" dirty="0"/>
              <a:t> canonica al tempo di Costantino: asse longitudinale, tre o cinque navate. Navate, abside rialzata con sotto una cripta, transetto (interruzione tra la navata e l’abside, popolo e clero), altare-tomba martire, battistero (prima dentro, poi fuori la chiesa)</a:t>
            </a:r>
          </a:p>
        </p:txBody>
      </p:sp>
      <p:pic>
        <p:nvPicPr>
          <p:cNvPr id="6" name="Immagine 5" descr="Immagine che contiene sedendo, recinto&#10;&#10;Descrizione generata automaticamente">
            <a:extLst>
              <a:ext uri="{FF2B5EF4-FFF2-40B4-BE49-F238E27FC236}">
                <a16:creationId xmlns:a16="http://schemas.microsoft.com/office/drawing/2014/main" id="{CCAF2BF5-9091-4743-B2E2-2A3F1176C2BB}"/>
              </a:ext>
            </a:extLst>
          </p:cNvPr>
          <p:cNvPicPr>
            <a:picLocks noChangeAspect="1"/>
          </p:cNvPicPr>
          <p:nvPr/>
        </p:nvPicPr>
        <p:blipFill>
          <a:blip r:embed="rId3"/>
          <a:stretch>
            <a:fillRect/>
          </a:stretch>
        </p:blipFill>
        <p:spPr>
          <a:xfrm>
            <a:off x="1689316" y="2785214"/>
            <a:ext cx="9051010" cy="4026987"/>
          </a:xfrm>
          <a:prstGeom prst="rect">
            <a:avLst/>
          </a:prstGeom>
        </p:spPr>
      </p:pic>
      <p:sp>
        <p:nvSpPr>
          <p:cNvPr id="7" name="CasellaDiTesto 6">
            <a:extLst>
              <a:ext uri="{FF2B5EF4-FFF2-40B4-BE49-F238E27FC236}">
                <a16:creationId xmlns:a16="http://schemas.microsoft.com/office/drawing/2014/main" id="{0B405391-C5F8-4A66-BF42-DB636934A85C}"/>
              </a:ext>
            </a:extLst>
          </p:cNvPr>
          <p:cNvSpPr txBox="1"/>
          <p:nvPr/>
        </p:nvSpPr>
        <p:spPr>
          <a:xfrm>
            <a:off x="3743951" y="2840322"/>
            <a:ext cx="4990455" cy="369332"/>
          </a:xfrm>
          <a:prstGeom prst="rect">
            <a:avLst/>
          </a:prstGeom>
          <a:noFill/>
          <a:ln>
            <a:solidFill>
              <a:schemeClr val="accent1"/>
            </a:solidFill>
          </a:ln>
        </p:spPr>
        <p:txBody>
          <a:bodyPr wrap="square" rtlCol="0">
            <a:spAutoFit/>
          </a:bodyPr>
          <a:lstStyle/>
          <a:p>
            <a:pPr algn="ctr"/>
            <a:r>
              <a:rPr lang="it-IT" dirty="0"/>
              <a:t>Basilica paleocristiana di San Pietro in Vaticano</a:t>
            </a:r>
          </a:p>
        </p:txBody>
      </p:sp>
    </p:spTree>
    <p:extLst>
      <p:ext uri="{BB962C8B-B14F-4D97-AF65-F5344CB8AC3E}">
        <p14:creationId xmlns:p14="http://schemas.microsoft.com/office/powerpoint/2010/main" val="3375565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a:blip r:embed="rId2">
            <a:alphaModFix amt="24000"/>
          </a:blip>
          <a:stretch>
            <a:fillRect/>
          </a:stretch>
        </p:blipFill>
        <p:spPr>
          <a:xfrm>
            <a:off x="287126" y="266510"/>
            <a:ext cx="12169133" cy="6857999"/>
          </a:xfrm>
          <a:prstGeom prst="rect">
            <a:avLst/>
          </a:prstGeom>
          <a:effectLst>
            <a:outerShdw dist="50800" sx="1000" sy="1000" algn="ctr" rotWithShape="0">
              <a:srgbClr val="000000"/>
            </a:outerShdw>
            <a:reflection endPos="1000" dir="5400000" sy="-100000" algn="bl" rotWithShape="0"/>
            <a:softEdge rad="698500"/>
          </a:effectLst>
        </p:spPr>
      </p:pic>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838199" y="492013"/>
            <a:ext cx="10934699" cy="972277"/>
          </a:xfrm>
        </p:spPr>
        <p:txBody>
          <a:bodyPr>
            <a:normAutofit/>
          </a:bodyPr>
          <a:lstStyle/>
          <a:p>
            <a:r>
              <a:rPr lang="it-IT" dirty="0"/>
              <a:t>SIMBOLICA DELL’ARCHITETTURA ECCLESIASTICA</a:t>
            </a:r>
          </a:p>
        </p:txBody>
      </p:sp>
      <p:sp>
        <p:nvSpPr>
          <p:cNvPr id="3" name="Sottotitolo 2">
            <a:extLst>
              <a:ext uri="{FF2B5EF4-FFF2-40B4-BE49-F238E27FC236}">
                <a16:creationId xmlns:a16="http://schemas.microsoft.com/office/drawing/2014/main" id="{C35D2056-767C-294A-BE0D-3C01AB3540E9}"/>
              </a:ext>
            </a:extLst>
          </p:cNvPr>
          <p:cNvSpPr>
            <a:spLocks noGrp="1"/>
          </p:cNvSpPr>
          <p:nvPr>
            <p:ph idx="1"/>
          </p:nvPr>
        </p:nvSpPr>
        <p:spPr>
          <a:xfrm>
            <a:off x="838200" y="1404920"/>
            <a:ext cx="10934699" cy="972277"/>
          </a:xfrm>
        </p:spPr>
        <p:txBody>
          <a:bodyPr>
            <a:normAutofit/>
          </a:bodyPr>
          <a:lstStyle/>
          <a:p>
            <a:pPr marL="0" indent="0">
              <a:buNone/>
            </a:pPr>
            <a:r>
              <a:rPr lang="it-IT" dirty="0"/>
              <a:t>Uno dei due impianti tipici dell’architettura ecclesiastica, l’edificio longitudinale o </a:t>
            </a:r>
            <a:r>
              <a:rPr lang="it-IT" b="1" dirty="0">
                <a:solidFill>
                  <a:srgbClr val="C00000"/>
                </a:solidFill>
              </a:rPr>
              <a:t>basilica</a:t>
            </a:r>
            <a:r>
              <a:rPr lang="it-IT" dirty="0"/>
              <a:t>, evoca il cammino della comunità verso Dio.</a:t>
            </a:r>
          </a:p>
        </p:txBody>
      </p:sp>
      <p:pic>
        <p:nvPicPr>
          <p:cNvPr id="14" name="Immagine 13" descr="Immagine che contiene testo&#10;&#10;Descrizione generata automaticamente">
            <a:extLst>
              <a:ext uri="{FF2B5EF4-FFF2-40B4-BE49-F238E27FC236}">
                <a16:creationId xmlns:a16="http://schemas.microsoft.com/office/drawing/2014/main" id="{C9126CFB-0CAB-4723-B975-A2705AC776A0}"/>
              </a:ext>
            </a:extLst>
          </p:cNvPr>
          <p:cNvPicPr>
            <a:picLocks noChangeAspect="1"/>
          </p:cNvPicPr>
          <p:nvPr/>
        </p:nvPicPr>
        <p:blipFill>
          <a:blip r:embed="rId3"/>
          <a:stretch>
            <a:fillRect/>
          </a:stretch>
        </p:blipFill>
        <p:spPr>
          <a:xfrm>
            <a:off x="3166371" y="2542250"/>
            <a:ext cx="6613187" cy="4315749"/>
          </a:xfrm>
          <a:prstGeom prst="rect">
            <a:avLst/>
          </a:prstGeom>
        </p:spPr>
      </p:pic>
    </p:spTree>
    <p:extLst>
      <p:ext uri="{BB962C8B-B14F-4D97-AF65-F5344CB8AC3E}">
        <p14:creationId xmlns:p14="http://schemas.microsoft.com/office/powerpoint/2010/main" val="588670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a:blip r:embed="rId2">
            <a:alphaModFix amt="24000"/>
          </a:blip>
          <a:stretch>
            <a:fillRect/>
          </a:stretch>
        </p:blipFill>
        <p:spPr>
          <a:xfrm>
            <a:off x="419101" y="-42379"/>
            <a:ext cx="12169133" cy="6857999"/>
          </a:xfrm>
          <a:prstGeom prst="rect">
            <a:avLst/>
          </a:prstGeom>
          <a:effectLst>
            <a:outerShdw dist="50800" sx="1000" sy="1000" algn="ctr" rotWithShape="0">
              <a:srgbClr val="000000"/>
            </a:outerShdw>
            <a:reflection endPos="1000" dir="5400000" sy="-100000" algn="bl" rotWithShape="0"/>
            <a:softEdge rad="698500"/>
          </a:effectLst>
        </p:spPr>
      </p:pic>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838199" y="492013"/>
            <a:ext cx="10934699" cy="972277"/>
          </a:xfrm>
        </p:spPr>
        <p:txBody>
          <a:bodyPr>
            <a:normAutofit/>
          </a:bodyPr>
          <a:lstStyle/>
          <a:p>
            <a:r>
              <a:rPr lang="it-IT" dirty="0"/>
              <a:t>SIMBOLICA DELL’ARCHITETTURA ECCLESIASTICA</a:t>
            </a:r>
          </a:p>
        </p:txBody>
      </p:sp>
      <p:sp>
        <p:nvSpPr>
          <p:cNvPr id="3" name="Sottotitolo 2">
            <a:extLst>
              <a:ext uri="{FF2B5EF4-FFF2-40B4-BE49-F238E27FC236}">
                <a16:creationId xmlns:a16="http://schemas.microsoft.com/office/drawing/2014/main" id="{C35D2056-767C-294A-BE0D-3C01AB3540E9}"/>
              </a:ext>
            </a:extLst>
          </p:cNvPr>
          <p:cNvSpPr>
            <a:spLocks noGrp="1"/>
          </p:cNvSpPr>
          <p:nvPr>
            <p:ph idx="1"/>
          </p:nvPr>
        </p:nvSpPr>
        <p:spPr>
          <a:xfrm>
            <a:off x="6858000" y="1701795"/>
            <a:ext cx="4914899" cy="4664192"/>
          </a:xfrm>
        </p:spPr>
        <p:txBody>
          <a:bodyPr>
            <a:normAutofit/>
          </a:bodyPr>
          <a:lstStyle/>
          <a:p>
            <a:pPr marL="0" indent="0">
              <a:buNone/>
            </a:pPr>
            <a:r>
              <a:rPr lang="it-IT" dirty="0"/>
              <a:t>L’altro, </a:t>
            </a:r>
            <a:r>
              <a:rPr lang="it-IT" b="1" dirty="0">
                <a:solidFill>
                  <a:srgbClr val="C00000"/>
                </a:solidFill>
              </a:rPr>
              <a:t>l’edificio a pianta centrale</a:t>
            </a:r>
            <a:r>
              <a:rPr lang="it-IT" dirty="0"/>
              <a:t>, suggerisce il sospirato arrivo. Esprimono cioè tensione e risposo: i cristiani sono ancora pellegrini, sebbene abbiano già raggiunto la meta.</a:t>
            </a:r>
          </a:p>
        </p:txBody>
      </p:sp>
      <p:pic>
        <p:nvPicPr>
          <p:cNvPr id="8" name="Immagine 7">
            <a:extLst>
              <a:ext uri="{FF2B5EF4-FFF2-40B4-BE49-F238E27FC236}">
                <a16:creationId xmlns:a16="http://schemas.microsoft.com/office/drawing/2014/main" id="{1093F2EB-B23C-4265-88C9-3733C118516E}"/>
              </a:ext>
            </a:extLst>
          </p:cNvPr>
          <p:cNvPicPr>
            <a:picLocks noChangeAspect="1"/>
          </p:cNvPicPr>
          <p:nvPr/>
        </p:nvPicPr>
        <p:blipFill>
          <a:blip r:embed="rId3"/>
          <a:stretch>
            <a:fillRect/>
          </a:stretch>
        </p:blipFill>
        <p:spPr>
          <a:xfrm>
            <a:off x="2811233" y="1464290"/>
            <a:ext cx="3494315" cy="5332690"/>
          </a:xfrm>
          <a:prstGeom prst="rect">
            <a:avLst/>
          </a:prstGeom>
        </p:spPr>
      </p:pic>
      <p:sp>
        <p:nvSpPr>
          <p:cNvPr id="9" name="CasellaDiTesto 8">
            <a:extLst>
              <a:ext uri="{FF2B5EF4-FFF2-40B4-BE49-F238E27FC236}">
                <a16:creationId xmlns:a16="http://schemas.microsoft.com/office/drawing/2014/main" id="{57C97DB9-0071-401F-81C4-3011ADAEB386}"/>
              </a:ext>
            </a:extLst>
          </p:cNvPr>
          <p:cNvSpPr txBox="1"/>
          <p:nvPr/>
        </p:nvSpPr>
        <p:spPr>
          <a:xfrm>
            <a:off x="641513" y="3401291"/>
            <a:ext cx="2169720" cy="1477328"/>
          </a:xfrm>
          <a:prstGeom prst="rect">
            <a:avLst/>
          </a:prstGeom>
          <a:noFill/>
          <a:ln>
            <a:solidFill>
              <a:schemeClr val="accent1"/>
            </a:solidFill>
          </a:ln>
        </p:spPr>
        <p:txBody>
          <a:bodyPr wrap="square" rtlCol="0">
            <a:spAutoFit/>
          </a:bodyPr>
          <a:lstStyle/>
          <a:p>
            <a:pPr algn="ctr"/>
            <a:r>
              <a:rPr lang="it-IT" dirty="0"/>
              <a:t>Basilica paleocristiana di Santo Stefano rotondo al Celio - Roma</a:t>
            </a:r>
          </a:p>
        </p:txBody>
      </p:sp>
    </p:spTree>
    <p:extLst>
      <p:ext uri="{BB962C8B-B14F-4D97-AF65-F5344CB8AC3E}">
        <p14:creationId xmlns:p14="http://schemas.microsoft.com/office/powerpoint/2010/main" val="202096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a:blip r:embed="rId2">
            <a:alphaModFix amt="24000"/>
          </a:blip>
          <a:stretch>
            <a:fillRect/>
          </a:stretch>
        </p:blipFill>
        <p:spPr>
          <a:xfrm>
            <a:off x="419101" y="-42379"/>
            <a:ext cx="12169133" cy="6857999"/>
          </a:xfrm>
          <a:prstGeom prst="rect">
            <a:avLst/>
          </a:prstGeom>
          <a:effectLst>
            <a:outerShdw dist="50800" sx="1000" sy="1000" algn="ctr" rotWithShape="0">
              <a:srgbClr val="000000"/>
            </a:outerShdw>
            <a:reflection endPos="1000" dir="5400000" sy="-100000" algn="bl" rotWithShape="0"/>
            <a:softEdge rad="698500"/>
          </a:effectLst>
        </p:spPr>
      </p:pic>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838200" y="492013"/>
            <a:ext cx="10526486" cy="972277"/>
          </a:xfrm>
        </p:spPr>
        <p:txBody>
          <a:bodyPr>
            <a:normAutofit/>
          </a:bodyPr>
          <a:lstStyle/>
          <a:p>
            <a:r>
              <a:rPr lang="it-IT" dirty="0"/>
              <a:t>EDIFICIO LATINO: STILE GOTICO</a:t>
            </a:r>
          </a:p>
        </p:txBody>
      </p:sp>
      <p:pic>
        <p:nvPicPr>
          <p:cNvPr id="10" name="Segnaposto contenuto 9" descr="Immagine che contiene cielo, esterni, edificio, città&#10;&#10;Descrizione generata automaticamente">
            <a:extLst>
              <a:ext uri="{FF2B5EF4-FFF2-40B4-BE49-F238E27FC236}">
                <a16:creationId xmlns:a16="http://schemas.microsoft.com/office/drawing/2014/main" id="{41E7ACFA-0825-4B72-9CFD-FE67EC46B1A3}"/>
              </a:ext>
            </a:extLst>
          </p:cNvPr>
          <p:cNvPicPr>
            <a:picLocks noGrp="1" noChangeAspect="1"/>
          </p:cNvPicPr>
          <p:nvPr>
            <p:ph idx="1"/>
          </p:nvPr>
        </p:nvPicPr>
        <p:blipFill>
          <a:blip r:embed="rId3"/>
          <a:stretch>
            <a:fillRect/>
          </a:stretch>
        </p:blipFill>
        <p:spPr>
          <a:xfrm>
            <a:off x="572300" y="1214540"/>
            <a:ext cx="6997313" cy="5247985"/>
          </a:xfrm>
        </p:spPr>
      </p:pic>
      <p:sp>
        <p:nvSpPr>
          <p:cNvPr id="11" name="CasellaDiTesto 10">
            <a:extLst>
              <a:ext uri="{FF2B5EF4-FFF2-40B4-BE49-F238E27FC236}">
                <a16:creationId xmlns:a16="http://schemas.microsoft.com/office/drawing/2014/main" id="{7823909B-D536-4235-8CB3-23AAD3113914}"/>
              </a:ext>
            </a:extLst>
          </p:cNvPr>
          <p:cNvSpPr txBox="1"/>
          <p:nvPr/>
        </p:nvSpPr>
        <p:spPr>
          <a:xfrm>
            <a:off x="572300" y="1333662"/>
            <a:ext cx="3564611" cy="369332"/>
          </a:xfrm>
          <a:prstGeom prst="rect">
            <a:avLst/>
          </a:prstGeom>
          <a:noFill/>
        </p:spPr>
        <p:txBody>
          <a:bodyPr wrap="square" rtlCol="0">
            <a:spAutoFit/>
          </a:bodyPr>
          <a:lstStyle/>
          <a:p>
            <a:r>
              <a:rPr lang="it-IT" b="1" dirty="0">
                <a:solidFill>
                  <a:srgbClr val="C00000"/>
                </a:solidFill>
              </a:rPr>
              <a:t>Cattedrale di Clermont Ferrand</a:t>
            </a:r>
          </a:p>
        </p:txBody>
      </p:sp>
      <p:pic>
        <p:nvPicPr>
          <p:cNvPr id="4" name="Immagine 3" descr="Immagine che contiene cielo, esterni, erba, edificio&#10;&#10;Descrizione generata automaticamente">
            <a:extLst>
              <a:ext uri="{FF2B5EF4-FFF2-40B4-BE49-F238E27FC236}">
                <a16:creationId xmlns:a16="http://schemas.microsoft.com/office/drawing/2014/main" id="{3C7000EA-41B6-4809-8BA7-440942505BF7}"/>
              </a:ext>
            </a:extLst>
          </p:cNvPr>
          <p:cNvPicPr>
            <a:picLocks noChangeAspect="1"/>
          </p:cNvPicPr>
          <p:nvPr/>
        </p:nvPicPr>
        <p:blipFill>
          <a:blip r:embed="rId4"/>
          <a:stretch>
            <a:fillRect/>
          </a:stretch>
        </p:blipFill>
        <p:spPr>
          <a:xfrm rot="330935">
            <a:off x="6078343" y="1600034"/>
            <a:ext cx="5752051" cy="4346369"/>
          </a:xfrm>
          <a:prstGeom prst="rect">
            <a:avLst/>
          </a:prstGeom>
        </p:spPr>
      </p:pic>
      <p:sp>
        <p:nvSpPr>
          <p:cNvPr id="6" name="CasellaDiTesto 5">
            <a:extLst>
              <a:ext uri="{FF2B5EF4-FFF2-40B4-BE49-F238E27FC236}">
                <a16:creationId xmlns:a16="http://schemas.microsoft.com/office/drawing/2014/main" id="{660C7322-EAC0-47CF-9579-5476CCC3494A}"/>
              </a:ext>
            </a:extLst>
          </p:cNvPr>
          <p:cNvSpPr txBox="1"/>
          <p:nvPr/>
        </p:nvSpPr>
        <p:spPr>
          <a:xfrm>
            <a:off x="7835513" y="6212775"/>
            <a:ext cx="3529173" cy="368872"/>
          </a:xfrm>
          <a:prstGeom prst="rect">
            <a:avLst/>
          </a:prstGeom>
          <a:noFill/>
        </p:spPr>
        <p:txBody>
          <a:bodyPr wrap="square" rtlCol="0">
            <a:spAutoFit/>
          </a:bodyPr>
          <a:lstStyle/>
          <a:p>
            <a:pPr algn="ctr"/>
            <a:r>
              <a:rPr lang="it-IT" b="1" dirty="0">
                <a:solidFill>
                  <a:srgbClr val="C00000"/>
                </a:solidFill>
              </a:rPr>
              <a:t>Cattedrale di Salisbury</a:t>
            </a:r>
          </a:p>
        </p:txBody>
      </p:sp>
    </p:spTree>
    <p:extLst>
      <p:ext uri="{BB962C8B-B14F-4D97-AF65-F5344CB8AC3E}">
        <p14:creationId xmlns:p14="http://schemas.microsoft.com/office/powerpoint/2010/main" val="30813709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a:blip r:embed="rId2">
            <a:alphaModFix amt="24000"/>
          </a:blip>
          <a:stretch>
            <a:fillRect/>
          </a:stretch>
        </p:blipFill>
        <p:spPr>
          <a:xfrm>
            <a:off x="419101" y="-42379"/>
            <a:ext cx="12169133" cy="6857999"/>
          </a:xfrm>
          <a:prstGeom prst="rect">
            <a:avLst/>
          </a:prstGeom>
          <a:effectLst>
            <a:outerShdw dist="50800" sx="1000" sy="1000" algn="ctr" rotWithShape="0">
              <a:srgbClr val="000000"/>
            </a:outerShdw>
            <a:reflection endPos="1000" dir="5400000" sy="-100000" algn="bl" rotWithShape="0"/>
            <a:softEdge rad="698500"/>
          </a:effectLst>
        </p:spPr>
      </p:pic>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838200" y="492013"/>
            <a:ext cx="10526486" cy="972277"/>
          </a:xfrm>
        </p:spPr>
        <p:txBody>
          <a:bodyPr>
            <a:normAutofit/>
          </a:bodyPr>
          <a:lstStyle/>
          <a:p>
            <a:r>
              <a:rPr lang="it-IT" dirty="0"/>
              <a:t>EDIFICIO BIZANTINO </a:t>
            </a:r>
          </a:p>
        </p:txBody>
      </p:sp>
      <p:sp>
        <p:nvSpPr>
          <p:cNvPr id="3" name="Sottotitolo 2">
            <a:extLst>
              <a:ext uri="{FF2B5EF4-FFF2-40B4-BE49-F238E27FC236}">
                <a16:creationId xmlns:a16="http://schemas.microsoft.com/office/drawing/2014/main" id="{C35D2056-767C-294A-BE0D-3C01AB3540E9}"/>
              </a:ext>
            </a:extLst>
          </p:cNvPr>
          <p:cNvSpPr>
            <a:spLocks noGrp="1"/>
          </p:cNvSpPr>
          <p:nvPr>
            <p:ph idx="1"/>
          </p:nvPr>
        </p:nvSpPr>
        <p:spPr>
          <a:xfrm>
            <a:off x="8203015" y="1872276"/>
            <a:ext cx="2582404" cy="3784605"/>
          </a:xfrm>
        </p:spPr>
        <p:txBody>
          <a:bodyPr>
            <a:normAutofit lnSpcReduction="10000"/>
          </a:bodyPr>
          <a:lstStyle/>
          <a:p>
            <a:pPr marL="0" indent="0">
              <a:buNone/>
            </a:pPr>
            <a:r>
              <a:rPr lang="it-IT" dirty="0"/>
              <a:t>L’edificio bizantino con cupola a bulbo e quello occidentale con la guglia. Valenza simbolica: preghiera che si innalza al cielo.</a:t>
            </a:r>
          </a:p>
        </p:txBody>
      </p:sp>
      <p:pic>
        <p:nvPicPr>
          <p:cNvPr id="6" name="Immagine 5" descr="Immagine che contiene esterni, cielo, edificio, largo&#10;&#10;Descrizione generata automaticamente">
            <a:extLst>
              <a:ext uri="{FF2B5EF4-FFF2-40B4-BE49-F238E27FC236}">
                <a16:creationId xmlns:a16="http://schemas.microsoft.com/office/drawing/2014/main" id="{5DF16F32-C71A-4E46-AC69-8D14F3B4DC54}"/>
              </a:ext>
            </a:extLst>
          </p:cNvPr>
          <p:cNvPicPr>
            <a:picLocks noChangeAspect="1"/>
          </p:cNvPicPr>
          <p:nvPr/>
        </p:nvPicPr>
        <p:blipFill>
          <a:blip r:embed="rId3"/>
          <a:stretch>
            <a:fillRect/>
          </a:stretch>
        </p:blipFill>
        <p:spPr>
          <a:xfrm>
            <a:off x="838200" y="1480457"/>
            <a:ext cx="6945716" cy="5211736"/>
          </a:xfrm>
          <a:prstGeom prst="rect">
            <a:avLst/>
          </a:prstGeom>
        </p:spPr>
      </p:pic>
      <p:sp>
        <p:nvSpPr>
          <p:cNvPr id="7" name="CasellaDiTesto 6">
            <a:extLst>
              <a:ext uri="{FF2B5EF4-FFF2-40B4-BE49-F238E27FC236}">
                <a16:creationId xmlns:a16="http://schemas.microsoft.com/office/drawing/2014/main" id="{AC94EE1C-0FEF-4435-BB7B-325B6E68DFDF}"/>
              </a:ext>
            </a:extLst>
          </p:cNvPr>
          <p:cNvSpPr txBox="1"/>
          <p:nvPr/>
        </p:nvSpPr>
        <p:spPr>
          <a:xfrm>
            <a:off x="1053885" y="6381070"/>
            <a:ext cx="4525505" cy="369332"/>
          </a:xfrm>
          <a:prstGeom prst="rect">
            <a:avLst/>
          </a:prstGeom>
          <a:noFill/>
        </p:spPr>
        <p:txBody>
          <a:bodyPr wrap="square" rtlCol="0">
            <a:spAutoFit/>
          </a:bodyPr>
          <a:lstStyle/>
          <a:p>
            <a:pPr algn="ctr"/>
            <a:r>
              <a:rPr lang="it-IT" b="1" dirty="0">
                <a:solidFill>
                  <a:srgbClr val="C00000"/>
                </a:solidFill>
              </a:rPr>
              <a:t>Chiesa di san Michele a Kiev</a:t>
            </a:r>
          </a:p>
        </p:txBody>
      </p:sp>
    </p:spTree>
    <p:extLst>
      <p:ext uri="{BB962C8B-B14F-4D97-AF65-F5344CB8AC3E}">
        <p14:creationId xmlns:p14="http://schemas.microsoft.com/office/powerpoint/2010/main" val="3576817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a:blip r:embed="rId2">
            <a:alphaModFix amt="24000"/>
          </a:blip>
          <a:stretch>
            <a:fillRect/>
          </a:stretch>
        </p:blipFill>
        <p:spPr>
          <a:xfrm>
            <a:off x="419101" y="-42379"/>
            <a:ext cx="12169133" cy="6857999"/>
          </a:xfrm>
          <a:prstGeom prst="rect">
            <a:avLst/>
          </a:prstGeom>
          <a:effectLst>
            <a:outerShdw dist="50800" sx="1000" sy="1000" algn="ctr" rotWithShape="0">
              <a:srgbClr val="000000"/>
            </a:outerShdw>
            <a:reflection endPos="1000" dir="5400000" sy="-100000" algn="bl" rotWithShape="0"/>
            <a:softEdge rad="698500"/>
          </a:effectLst>
        </p:spPr>
      </p:pic>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838200" y="492013"/>
            <a:ext cx="10526486" cy="972277"/>
          </a:xfrm>
        </p:spPr>
        <p:txBody>
          <a:bodyPr>
            <a:normAutofit/>
          </a:bodyPr>
          <a:lstStyle/>
          <a:p>
            <a:r>
              <a:rPr lang="it-IT" dirty="0"/>
              <a:t>SUPERAMENTO DELLA BASILICA</a:t>
            </a:r>
          </a:p>
        </p:txBody>
      </p:sp>
      <p:sp>
        <p:nvSpPr>
          <p:cNvPr id="3" name="Sottotitolo 2">
            <a:extLst>
              <a:ext uri="{FF2B5EF4-FFF2-40B4-BE49-F238E27FC236}">
                <a16:creationId xmlns:a16="http://schemas.microsoft.com/office/drawing/2014/main" id="{C35D2056-767C-294A-BE0D-3C01AB3540E9}"/>
              </a:ext>
            </a:extLst>
          </p:cNvPr>
          <p:cNvSpPr>
            <a:spLocks noGrp="1"/>
          </p:cNvSpPr>
          <p:nvPr>
            <p:ph idx="1"/>
          </p:nvPr>
        </p:nvSpPr>
        <p:spPr>
          <a:xfrm>
            <a:off x="838200" y="1476170"/>
            <a:ext cx="4601705" cy="4889817"/>
          </a:xfrm>
        </p:spPr>
        <p:txBody>
          <a:bodyPr>
            <a:normAutofit/>
          </a:bodyPr>
          <a:lstStyle/>
          <a:p>
            <a:pPr marL="0" indent="0">
              <a:buNone/>
            </a:pPr>
            <a:r>
              <a:rPr lang="it-IT" dirty="0"/>
              <a:t>La costruzione a basilica </a:t>
            </a:r>
            <a:r>
              <a:rPr lang="it-IT" b="1" dirty="0"/>
              <a:t>scompare nel XV sec.</a:t>
            </a:r>
            <a:r>
              <a:rPr lang="it-IT" dirty="0"/>
              <a:t> quando si sostituiscono nuove concezioni architettoniche e l’affermarsi del tipo di </a:t>
            </a:r>
            <a:r>
              <a:rPr lang="it-IT" b="1" dirty="0"/>
              <a:t>chiesa ad aula</a:t>
            </a:r>
            <a:r>
              <a:rPr lang="it-IT" dirty="0"/>
              <a:t>, preferendo gli spazi unitari che favoriscono rapporto tra clero e fedeli auspicato dalla Chiesa riformata.</a:t>
            </a:r>
          </a:p>
        </p:txBody>
      </p:sp>
      <p:pic>
        <p:nvPicPr>
          <p:cNvPr id="4" name="Immagine 3">
            <a:extLst>
              <a:ext uri="{FF2B5EF4-FFF2-40B4-BE49-F238E27FC236}">
                <a16:creationId xmlns:a16="http://schemas.microsoft.com/office/drawing/2014/main" id="{F48B828C-1C58-495D-ACF3-CCFF119B2455}"/>
              </a:ext>
            </a:extLst>
          </p:cNvPr>
          <p:cNvPicPr>
            <a:picLocks noChangeAspect="1"/>
          </p:cNvPicPr>
          <p:nvPr/>
        </p:nvPicPr>
        <p:blipFill>
          <a:blip r:embed="rId3"/>
          <a:stretch>
            <a:fillRect/>
          </a:stretch>
        </p:blipFill>
        <p:spPr>
          <a:xfrm>
            <a:off x="5791039" y="1460612"/>
            <a:ext cx="5848350" cy="4905375"/>
          </a:xfrm>
          <a:prstGeom prst="rect">
            <a:avLst/>
          </a:prstGeom>
        </p:spPr>
      </p:pic>
    </p:spTree>
    <p:extLst>
      <p:ext uri="{BB962C8B-B14F-4D97-AF65-F5344CB8AC3E}">
        <p14:creationId xmlns:p14="http://schemas.microsoft.com/office/powerpoint/2010/main" val="2060258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7C252A-5986-4BC3-94B3-9033B36E0767}"/>
              </a:ext>
            </a:extLst>
          </p:cNvPr>
          <p:cNvSpPr>
            <a:spLocks noGrp="1"/>
          </p:cNvSpPr>
          <p:nvPr>
            <p:ph type="title"/>
          </p:nvPr>
        </p:nvSpPr>
        <p:spPr>
          <a:xfrm>
            <a:off x="762001" y="803325"/>
            <a:ext cx="5314536" cy="1325563"/>
          </a:xfrm>
        </p:spPr>
        <p:txBody>
          <a:bodyPr>
            <a:normAutofit/>
          </a:bodyPr>
          <a:lstStyle/>
          <a:p>
            <a:r>
              <a:rPr lang="it-IT" dirty="0"/>
              <a:t>STILE BAROCCO</a:t>
            </a:r>
          </a:p>
        </p:txBody>
      </p:sp>
      <p:sp>
        <p:nvSpPr>
          <p:cNvPr id="3" name="Segnaposto contenuto 2">
            <a:extLst>
              <a:ext uri="{FF2B5EF4-FFF2-40B4-BE49-F238E27FC236}">
                <a16:creationId xmlns:a16="http://schemas.microsoft.com/office/drawing/2014/main" id="{BD1EF025-521B-4F63-ADEC-F6117F31D308}"/>
              </a:ext>
            </a:extLst>
          </p:cNvPr>
          <p:cNvSpPr>
            <a:spLocks noGrp="1"/>
          </p:cNvSpPr>
          <p:nvPr>
            <p:ph idx="1"/>
          </p:nvPr>
        </p:nvSpPr>
        <p:spPr>
          <a:xfrm>
            <a:off x="762000" y="2279018"/>
            <a:ext cx="5314543" cy="3375920"/>
          </a:xfrm>
        </p:spPr>
        <p:txBody>
          <a:bodyPr anchor="t">
            <a:noAutofit/>
          </a:bodyPr>
          <a:lstStyle/>
          <a:p>
            <a:r>
              <a:rPr lang="it-IT" sz="2000" i="1" dirty="0"/>
              <a:t>Barocco</a:t>
            </a:r>
            <a:r>
              <a:rPr lang="it-IT" sz="2000" dirty="0"/>
              <a:t> [dalla parola portoghese ‘</a:t>
            </a:r>
            <a:r>
              <a:rPr lang="it-IT" sz="2000" dirty="0" err="1"/>
              <a:t>barroco</a:t>
            </a:r>
            <a:r>
              <a:rPr lang="it-IT" sz="2000" dirty="0"/>
              <a:t>’- perla scaramazza e dal termine ‘</a:t>
            </a:r>
            <a:r>
              <a:rPr lang="it-IT" sz="2000" dirty="0" err="1"/>
              <a:t>baroco</a:t>
            </a:r>
            <a:r>
              <a:rPr lang="it-IT" sz="2000" dirty="0"/>
              <a:t>’-sillogismo bizzarro] caratterizzato da una certa forma mentis che preferisce alla visione ideale canonizzata dalla cultura antica e rinascimentale le stravaganze della natura, predilige la spontaneità e valorizza l’emotività. Linguaggio utile alla chiesa che con la Controriforma sempre più sente l’esigenza di comunicare con forza e chiarezza la fede che professa (es. facciata s. Pietro, Roma, di Carlo Maderno, terminata nel 1612. Prevale il gusto della scenografia, della sontuosità.</a:t>
            </a:r>
          </a:p>
          <a:p>
            <a:endParaRPr lang="it-IT" sz="2000" dirty="0"/>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34E06DE9-8A47-40F4-98F2-62985B27DBB5}"/>
              </a:ext>
            </a:extLst>
          </p:cNvPr>
          <p:cNvPicPr>
            <a:picLocks noChangeAspect="1"/>
          </p:cNvPicPr>
          <p:nvPr/>
        </p:nvPicPr>
        <p:blipFill rotWithShape="1">
          <a:blip r:embed="rId2"/>
          <a:srcRect l="11560" r="16266"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4993841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a:blip r:embed="rId2">
            <a:alphaModFix amt="24000"/>
          </a:blip>
          <a:stretch>
            <a:fillRect/>
          </a:stretch>
        </p:blipFill>
        <p:spPr>
          <a:xfrm>
            <a:off x="419101" y="-42379"/>
            <a:ext cx="12169133" cy="6857999"/>
          </a:xfrm>
          <a:prstGeom prst="rect">
            <a:avLst/>
          </a:prstGeom>
          <a:effectLst>
            <a:outerShdw dist="50800" sx="1000" sy="1000" algn="ctr" rotWithShape="0">
              <a:srgbClr val="000000"/>
            </a:outerShdw>
            <a:reflection endPos="1000" dir="5400000" sy="-100000" algn="bl" rotWithShape="0"/>
            <a:softEdge rad="698500"/>
          </a:effectLst>
        </p:spPr>
      </p:pic>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838200" y="492013"/>
            <a:ext cx="10526486" cy="972277"/>
          </a:xfrm>
        </p:spPr>
        <p:txBody>
          <a:bodyPr>
            <a:normAutofit/>
          </a:bodyPr>
          <a:lstStyle/>
          <a:p>
            <a:r>
              <a:rPr lang="it-IT" dirty="0"/>
              <a:t>2) CHIESA E CONTESTO URBANO</a:t>
            </a:r>
          </a:p>
        </p:txBody>
      </p:sp>
      <p:sp>
        <p:nvSpPr>
          <p:cNvPr id="3" name="Sottotitolo 2">
            <a:extLst>
              <a:ext uri="{FF2B5EF4-FFF2-40B4-BE49-F238E27FC236}">
                <a16:creationId xmlns:a16="http://schemas.microsoft.com/office/drawing/2014/main" id="{C35D2056-767C-294A-BE0D-3C01AB3540E9}"/>
              </a:ext>
            </a:extLst>
          </p:cNvPr>
          <p:cNvSpPr>
            <a:spLocks noGrp="1"/>
          </p:cNvSpPr>
          <p:nvPr>
            <p:ph idx="1"/>
          </p:nvPr>
        </p:nvSpPr>
        <p:spPr>
          <a:xfrm>
            <a:off x="838200" y="1345334"/>
            <a:ext cx="10934699" cy="1365349"/>
          </a:xfrm>
        </p:spPr>
        <p:txBody>
          <a:bodyPr>
            <a:normAutofit/>
          </a:bodyPr>
          <a:lstStyle/>
          <a:p>
            <a:pPr marL="0" indent="0">
              <a:buNone/>
            </a:pPr>
            <a:r>
              <a:rPr lang="it-IT" dirty="0"/>
              <a:t>Differenza tra tempio pagano e chiesa: il tempio fuori città, la chiesa dentro la città. Per il paganesimo vale la simbiosi tra vita politica e vita religiosa; per il cristianesimo vale la differenziazione.</a:t>
            </a:r>
          </a:p>
        </p:txBody>
      </p:sp>
      <p:pic>
        <p:nvPicPr>
          <p:cNvPr id="6" name="Immagine 5" descr="Immagine che contiene montagna, esterni, cielo, edificio&#10;&#10;Descrizione generata automaticamente">
            <a:extLst>
              <a:ext uri="{FF2B5EF4-FFF2-40B4-BE49-F238E27FC236}">
                <a16:creationId xmlns:a16="http://schemas.microsoft.com/office/drawing/2014/main" id="{359E9BBE-6E07-4A68-8797-9B6BA7139993}"/>
              </a:ext>
            </a:extLst>
          </p:cNvPr>
          <p:cNvPicPr>
            <a:picLocks noChangeAspect="1"/>
          </p:cNvPicPr>
          <p:nvPr/>
        </p:nvPicPr>
        <p:blipFill>
          <a:blip r:embed="rId3"/>
          <a:stretch>
            <a:fillRect/>
          </a:stretch>
        </p:blipFill>
        <p:spPr>
          <a:xfrm>
            <a:off x="838200" y="2580468"/>
            <a:ext cx="5257800" cy="3943350"/>
          </a:xfrm>
          <a:prstGeom prst="rect">
            <a:avLst/>
          </a:prstGeom>
        </p:spPr>
      </p:pic>
      <p:pic>
        <p:nvPicPr>
          <p:cNvPr id="8" name="Immagine 7" descr="Immagine che contiene esterni, edificio, cielo, strada&#10;&#10;Descrizione generata automaticamente">
            <a:extLst>
              <a:ext uri="{FF2B5EF4-FFF2-40B4-BE49-F238E27FC236}">
                <a16:creationId xmlns:a16="http://schemas.microsoft.com/office/drawing/2014/main" id="{363C0D77-047F-4CD9-872A-E466726A2F80}"/>
              </a:ext>
            </a:extLst>
          </p:cNvPr>
          <p:cNvPicPr>
            <a:picLocks noChangeAspect="1"/>
          </p:cNvPicPr>
          <p:nvPr/>
        </p:nvPicPr>
        <p:blipFill>
          <a:blip r:embed="rId4"/>
          <a:stretch>
            <a:fillRect/>
          </a:stretch>
        </p:blipFill>
        <p:spPr>
          <a:xfrm>
            <a:off x="6096000" y="3002486"/>
            <a:ext cx="5281997" cy="3521331"/>
          </a:xfrm>
          <a:prstGeom prst="rect">
            <a:avLst/>
          </a:prstGeom>
        </p:spPr>
      </p:pic>
    </p:spTree>
    <p:extLst>
      <p:ext uri="{BB962C8B-B14F-4D97-AF65-F5344CB8AC3E}">
        <p14:creationId xmlns:p14="http://schemas.microsoft.com/office/powerpoint/2010/main" val="15497674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a:blip r:embed="rId2">
            <a:alphaModFix amt="24000"/>
          </a:blip>
          <a:stretch>
            <a:fillRect/>
          </a:stretch>
        </p:blipFill>
        <p:spPr>
          <a:xfrm>
            <a:off x="22866" y="23750"/>
            <a:ext cx="12169133" cy="6857999"/>
          </a:xfrm>
          <a:prstGeom prst="rect">
            <a:avLst/>
          </a:prstGeom>
          <a:effectLst>
            <a:outerShdw dist="50800" sx="1000" sy="1000" algn="ctr" rotWithShape="0">
              <a:srgbClr val="000000"/>
            </a:outerShdw>
            <a:reflection endPos="1000" dir="5400000" sy="-100000" algn="bl" rotWithShape="0"/>
            <a:softEdge rad="698500"/>
          </a:effectLst>
        </p:spPr>
      </p:pic>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838200" y="500062"/>
            <a:ext cx="8382830" cy="1325563"/>
          </a:xfrm>
        </p:spPr>
        <p:txBody>
          <a:bodyPr>
            <a:normAutofit/>
          </a:bodyPr>
          <a:lstStyle/>
          <a:p>
            <a:r>
              <a:rPr lang="it-IT" dirty="0"/>
              <a:t>CHIESA E CONTESTO URBANO: PIAZZA DEL DUOMO - MILANO</a:t>
            </a:r>
          </a:p>
        </p:txBody>
      </p:sp>
      <p:sp>
        <p:nvSpPr>
          <p:cNvPr id="3" name="Sottotitolo 2">
            <a:extLst>
              <a:ext uri="{FF2B5EF4-FFF2-40B4-BE49-F238E27FC236}">
                <a16:creationId xmlns:a16="http://schemas.microsoft.com/office/drawing/2014/main" id="{C35D2056-767C-294A-BE0D-3C01AB3540E9}"/>
              </a:ext>
            </a:extLst>
          </p:cNvPr>
          <p:cNvSpPr>
            <a:spLocks noGrp="1"/>
          </p:cNvSpPr>
          <p:nvPr>
            <p:ph idx="1"/>
          </p:nvPr>
        </p:nvSpPr>
        <p:spPr>
          <a:xfrm>
            <a:off x="838200" y="1825624"/>
            <a:ext cx="6489357" cy="4327203"/>
          </a:xfrm>
        </p:spPr>
        <p:txBody>
          <a:bodyPr>
            <a:normAutofit fontScale="92500" lnSpcReduction="10000"/>
          </a:bodyPr>
          <a:lstStyle/>
          <a:p>
            <a:pPr marL="0" indent="0">
              <a:buNone/>
            </a:pPr>
            <a:r>
              <a:rPr lang="it-IT" dirty="0"/>
              <a:t>La piazza del Duomo a Milano ha conservato il suo impianto più o meno medievale, che risale a una serie di interventi di ampliamento tra il 1385 e il 1458, fino all’epoca napoleonico-risorgimentale.</a:t>
            </a:r>
          </a:p>
          <a:p>
            <a:pPr marL="0" indent="0">
              <a:buNone/>
            </a:pPr>
            <a:r>
              <a:rPr lang="it-IT" dirty="0"/>
              <a:t>Anteriormente al 1864 (anno in cui furono avviati imponenti lavori di riqualificazione di tutto il sagrato e dell’area circostante che si protrarranno tra fasi alterne fino all’epoca fascista) l’area intorno al Duomo appariva certamente affollata di quartieri antichi, urbanisticamente di impronta medievale</a:t>
            </a:r>
          </a:p>
          <a:p>
            <a:pPr marL="0" indent="0">
              <a:buNone/>
            </a:pPr>
            <a:endParaRPr lang="it-IT" dirty="0"/>
          </a:p>
        </p:txBody>
      </p:sp>
      <p:pic>
        <p:nvPicPr>
          <p:cNvPr id="6" name="Immagine 5" descr="Immagine che contiene esterni, edificio, fotografia, vecchio&#10;&#10;Descrizione generata automaticamente">
            <a:extLst>
              <a:ext uri="{FF2B5EF4-FFF2-40B4-BE49-F238E27FC236}">
                <a16:creationId xmlns:a16="http://schemas.microsoft.com/office/drawing/2014/main" id="{F5266BEF-F82A-4EB9-96ED-140AB269CBD1}"/>
              </a:ext>
            </a:extLst>
          </p:cNvPr>
          <p:cNvPicPr/>
          <p:nvPr/>
        </p:nvPicPr>
        <p:blipFill>
          <a:blip r:embed="rId3">
            <a:extLst>
              <a:ext uri="{28A0092B-C50C-407E-A947-70E740481C1C}">
                <a14:useLocalDpi xmlns:a14="http://schemas.microsoft.com/office/drawing/2010/main" val="0"/>
              </a:ext>
            </a:extLst>
          </a:blip>
          <a:stretch>
            <a:fillRect/>
          </a:stretch>
        </p:blipFill>
        <p:spPr>
          <a:xfrm>
            <a:off x="7714809" y="1731026"/>
            <a:ext cx="3908919" cy="4327202"/>
          </a:xfrm>
          <a:prstGeom prst="rect">
            <a:avLst/>
          </a:prstGeom>
        </p:spPr>
      </p:pic>
    </p:spTree>
    <p:extLst>
      <p:ext uri="{BB962C8B-B14F-4D97-AF65-F5344CB8AC3E}">
        <p14:creationId xmlns:p14="http://schemas.microsoft.com/office/powerpoint/2010/main" val="2343866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a:blip r:embed="rId2">
            <a:alphaModFix amt="24000"/>
          </a:blip>
          <a:stretch>
            <a:fillRect/>
          </a:stretch>
        </p:blipFill>
        <p:spPr>
          <a:xfrm>
            <a:off x="22866" y="0"/>
            <a:ext cx="12169133" cy="6857999"/>
          </a:xfrm>
          <a:prstGeom prst="rect">
            <a:avLst/>
          </a:prstGeom>
          <a:effectLst>
            <a:outerShdw dist="50800" sx="1000" sy="1000" algn="ctr" rotWithShape="0">
              <a:srgbClr val="000000"/>
            </a:outerShdw>
            <a:reflection endPos="1000" dir="5400000" sy="-100000" algn="bl" rotWithShape="0"/>
            <a:softEdge rad="698500"/>
          </a:effectLst>
        </p:spPr>
      </p:pic>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838200" y="500062"/>
            <a:ext cx="8382830" cy="1325563"/>
          </a:xfrm>
        </p:spPr>
        <p:txBody>
          <a:bodyPr/>
          <a:lstStyle/>
          <a:p>
            <a:r>
              <a:rPr lang="it-IT" dirty="0"/>
              <a:t>CRISTIANESIMO – IMMAGINI - ARTE</a:t>
            </a:r>
          </a:p>
        </p:txBody>
      </p:sp>
      <p:sp>
        <p:nvSpPr>
          <p:cNvPr id="3" name="Sottotitolo 2">
            <a:extLst>
              <a:ext uri="{FF2B5EF4-FFF2-40B4-BE49-F238E27FC236}">
                <a16:creationId xmlns:a16="http://schemas.microsoft.com/office/drawing/2014/main" id="{C35D2056-767C-294A-BE0D-3C01AB3540E9}"/>
              </a:ext>
            </a:extLst>
          </p:cNvPr>
          <p:cNvSpPr>
            <a:spLocks noGrp="1"/>
          </p:cNvSpPr>
          <p:nvPr>
            <p:ph idx="1"/>
          </p:nvPr>
        </p:nvSpPr>
        <p:spPr>
          <a:xfrm>
            <a:off x="838200" y="1825624"/>
            <a:ext cx="10515600" cy="4327203"/>
          </a:xfrm>
        </p:spPr>
        <p:txBody>
          <a:bodyPr>
            <a:normAutofit fontScale="92500"/>
          </a:bodyPr>
          <a:lstStyle/>
          <a:p>
            <a:pPr marL="0" indent="0">
              <a:buNone/>
            </a:pPr>
            <a:r>
              <a:rPr lang="it-IT" dirty="0"/>
              <a:t>Il cristianesimo ha un rapporto particolare con la ‘visibilità’, con le ‘immagini’ e quindi con l’arte. Possiamo tenere presenti tre citazioni del NT:</a:t>
            </a:r>
          </a:p>
          <a:p>
            <a:pPr marL="0" indent="0">
              <a:buNone/>
            </a:pPr>
            <a:r>
              <a:rPr lang="it-IT" b="1" dirty="0" err="1"/>
              <a:t>Gv</a:t>
            </a:r>
            <a:r>
              <a:rPr lang="it-IT" b="1" dirty="0"/>
              <a:t> 1,14</a:t>
            </a:r>
            <a:r>
              <a:rPr lang="it-IT" dirty="0"/>
              <a:t>: </a:t>
            </a:r>
          </a:p>
          <a:p>
            <a:pPr marL="0" indent="0">
              <a:buNone/>
            </a:pPr>
            <a:r>
              <a:rPr lang="it-IT" b="1" i="1" dirty="0"/>
              <a:t>E il Verbo si fece carne </a:t>
            </a:r>
          </a:p>
          <a:p>
            <a:pPr marL="0" indent="0">
              <a:buNone/>
            </a:pPr>
            <a:r>
              <a:rPr lang="it-IT" b="1" i="1" dirty="0"/>
              <a:t>e venne ad abitare in mezzo a noi; </a:t>
            </a:r>
          </a:p>
          <a:p>
            <a:pPr marL="0" indent="0">
              <a:buNone/>
            </a:pPr>
            <a:r>
              <a:rPr lang="it-IT" b="1" i="1" dirty="0"/>
              <a:t>e noi abbiamo contemplato la sua gloria, </a:t>
            </a:r>
          </a:p>
          <a:p>
            <a:pPr marL="0" indent="0">
              <a:buNone/>
            </a:pPr>
            <a:r>
              <a:rPr lang="it-IT" b="1" i="1" dirty="0"/>
              <a:t>gloria come del Figlio unigenito </a:t>
            </a:r>
          </a:p>
          <a:p>
            <a:pPr marL="0" indent="0">
              <a:buNone/>
            </a:pPr>
            <a:r>
              <a:rPr lang="it-IT" b="1" i="1" dirty="0"/>
              <a:t>che viene dal Padre, </a:t>
            </a:r>
          </a:p>
          <a:p>
            <a:pPr marL="0" indent="0">
              <a:buNone/>
            </a:pPr>
            <a:r>
              <a:rPr lang="it-IT" b="1" i="1" dirty="0"/>
              <a:t>pieno di grazia e di verità.</a:t>
            </a:r>
          </a:p>
          <a:p>
            <a:pPr marL="0" indent="0">
              <a:buNone/>
            </a:pPr>
            <a:endParaRPr lang="it-IT" dirty="0"/>
          </a:p>
        </p:txBody>
      </p:sp>
    </p:spTree>
    <p:extLst>
      <p:ext uri="{BB962C8B-B14F-4D97-AF65-F5344CB8AC3E}">
        <p14:creationId xmlns:p14="http://schemas.microsoft.com/office/powerpoint/2010/main" val="24749249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a:blip r:embed="rId2">
            <a:alphaModFix amt="24000"/>
          </a:blip>
          <a:stretch>
            <a:fillRect/>
          </a:stretch>
        </p:blipFill>
        <p:spPr>
          <a:xfrm>
            <a:off x="22866" y="0"/>
            <a:ext cx="12169133" cy="6857999"/>
          </a:xfrm>
          <a:prstGeom prst="rect">
            <a:avLst/>
          </a:prstGeom>
          <a:effectLst>
            <a:outerShdw dist="50800" sx="1000" sy="1000" algn="ctr" rotWithShape="0">
              <a:srgbClr val="000000"/>
            </a:outerShdw>
            <a:reflection endPos="1000" dir="5400000" sy="-100000" algn="bl" rotWithShape="0"/>
            <a:softEdge rad="698500"/>
          </a:effectLst>
        </p:spPr>
      </p:pic>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838200" y="500062"/>
            <a:ext cx="8382830" cy="1325563"/>
          </a:xfrm>
        </p:spPr>
        <p:txBody>
          <a:bodyPr/>
          <a:lstStyle/>
          <a:p>
            <a:r>
              <a:rPr lang="it-IT" dirty="0"/>
              <a:t>CHIESA E CONTESTO URBANO: PIAZZA DEL DUOMO - MILANO</a:t>
            </a:r>
          </a:p>
        </p:txBody>
      </p:sp>
      <p:sp>
        <p:nvSpPr>
          <p:cNvPr id="3" name="Sottotitolo 2">
            <a:extLst>
              <a:ext uri="{FF2B5EF4-FFF2-40B4-BE49-F238E27FC236}">
                <a16:creationId xmlns:a16="http://schemas.microsoft.com/office/drawing/2014/main" id="{C35D2056-767C-294A-BE0D-3C01AB3540E9}"/>
              </a:ext>
            </a:extLst>
          </p:cNvPr>
          <p:cNvSpPr>
            <a:spLocks noGrp="1"/>
          </p:cNvSpPr>
          <p:nvPr>
            <p:ph idx="1"/>
          </p:nvPr>
        </p:nvSpPr>
        <p:spPr>
          <a:xfrm>
            <a:off x="838200" y="1748135"/>
            <a:ext cx="2880547" cy="4611498"/>
          </a:xfrm>
        </p:spPr>
        <p:txBody>
          <a:bodyPr>
            <a:normAutofit fontScale="92500" lnSpcReduction="20000"/>
          </a:bodyPr>
          <a:lstStyle/>
          <a:p>
            <a:pPr marL="0" indent="0">
              <a:buNone/>
            </a:pPr>
            <a:r>
              <a:rPr lang="it-IT" dirty="0"/>
              <a:t>Ma nessuna costruzione aveva imponenza e sia le vie, sia le abitazioni civili, in qualche modo, convergevano verso la maestosità della Chiesa, cuore e centro dell’abitato. Chiesa sempre visibile da qualsiasi parte si raggiungesse la piazza.</a:t>
            </a:r>
          </a:p>
          <a:p>
            <a:pPr marL="0" indent="0">
              <a:buNone/>
            </a:pPr>
            <a:endParaRPr lang="it-IT" dirty="0"/>
          </a:p>
        </p:txBody>
      </p:sp>
      <p:pic>
        <p:nvPicPr>
          <p:cNvPr id="8" name="Immagine 7" descr="Immagine che contiene edificio, esterni, cielo, via&#10;&#10;Descrizione generata automaticamente">
            <a:extLst>
              <a:ext uri="{FF2B5EF4-FFF2-40B4-BE49-F238E27FC236}">
                <a16:creationId xmlns:a16="http://schemas.microsoft.com/office/drawing/2014/main" id="{FE36FEA5-6A15-4E61-9933-401BE19882F7}"/>
              </a:ext>
            </a:extLst>
          </p:cNvPr>
          <p:cNvPicPr/>
          <p:nvPr/>
        </p:nvPicPr>
        <p:blipFill>
          <a:blip r:embed="rId3">
            <a:extLst>
              <a:ext uri="{28A0092B-C50C-407E-A947-70E740481C1C}">
                <a14:useLocalDpi xmlns:a14="http://schemas.microsoft.com/office/drawing/2010/main" val="0"/>
              </a:ext>
            </a:extLst>
          </a:blip>
          <a:stretch>
            <a:fillRect/>
          </a:stretch>
        </p:blipFill>
        <p:spPr>
          <a:xfrm>
            <a:off x="8473254" y="1022238"/>
            <a:ext cx="3126740" cy="3542665"/>
          </a:xfrm>
          <a:prstGeom prst="rect">
            <a:avLst/>
          </a:prstGeom>
        </p:spPr>
      </p:pic>
      <p:pic>
        <p:nvPicPr>
          <p:cNvPr id="9" name="Immagine 8" descr="Immagine che contiene edificio, fotografia, vecchio, terra&#10;&#10;Descrizione generata automaticamente">
            <a:extLst>
              <a:ext uri="{FF2B5EF4-FFF2-40B4-BE49-F238E27FC236}">
                <a16:creationId xmlns:a16="http://schemas.microsoft.com/office/drawing/2014/main" id="{EEF159FA-1379-4A21-8973-136B01D234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9328" y="2407265"/>
            <a:ext cx="4380943" cy="3285935"/>
          </a:xfrm>
          <a:prstGeom prst="rect">
            <a:avLst/>
          </a:prstGeom>
        </p:spPr>
      </p:pic>
    </p:spTree>
    <p:extLst>
      <p:ext uri="{BB962C8B-B14F-4D97-AF65-F5344CB8AC3E}">
        <p14:creationId xmlns:p14="http://schemas.microsoft.com/office/powerpoint/2010/main" val="27840226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a:blip r:embed="rId2">
            <a:alphaModFix amt="24000"/>
          </a:blip>
          <a:stretch>
            <a:fillRect/>
          </a:stretch>
        </p:blipFill>
        <p:spPr>
          <a:xfrm>
            <a:off x="22866" y="0"/>
            <a:ext cx="12169133" cy="6857999"/>
          </a:xfrm>
          <a:prstGeom prst="rect">
            <a:avLst/>
          </a:prstGeom>
          <a:effectLst>
            <a:outerShdw dist="50800" sx="1000" sy="1000" algn="ctr" rotWithShape="0">
              <a:srgbClr val="000000"/>
            </a:outerShdw>
            <a:reflection endPos="1000" dir="5400000" sy="-100000" algn="bl" rotWithShape="0"/>
            <a:softEdge rad="698500"/>
          </a:effectLst>
        </p:spPr>
      </p:pic>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838200" y="274437"/>
            <a:ext cx="8382830" cy="1325563"/>
          </a:xfrm>
        </p:spPr>
        <p:txBody>
          <a:bodyPr/>
          <a:lstStyle/>
          <a:p>
            <a:r>
              <a:rPr lang="it-IT" dirty="0"/>
              <a:t>CHIESA E CONTESTO URBANO: PIAZZA DEL DUOMO - MILANO</a:t>
            </a:r>
          </a:p>
        </p:txBody>
      </p:sp>
      <p:sp>
        <p:nvSpPr>
          <p:cNvPr id="3" name="Sottotitolo 2">
            <a:extLst>
              <a:ext uri="{FF2B5EF4-FFF2-40B4-BE49-F238E27FC236}">
                <a16:creationId xmlns:a16="http://schemas.microsoft.com/office/drawing/2014/main" id="{C35D2056-767C-294A-BE0D-3C01AB3540E9}"/>
              </a:ext>
            </a:extLst>
          </p:cNvPr>
          <p:cNvSpPr>
            <a:spLocks noGrp="1"/>
          </p:cNvSpPr>
          <p:nvPr>
            <p:ph idx="1"/>
          </p:nvPr>
        </p:nvSpPr>
        <p:spPr>
          <a:xfrm>
            <a:off x="838200" y="1531163"/>
            <a:ext cx="10940512" cy="1325563"/>
          </a:xfrm>
        </p:spPr>
        <p:txBody>
          <a:bodyPr>
            <a:normAutofit/>
          </a:bodyPr>
          <a:lstStyle/>
          <a:p>
            <a:pPr marL="0" indent="0">
              <a:buNone/>
            </a:pPr>
            <a:r>
              <a:rPr lang="it-IT" dirty="0"/>
              <a:t>Il vecchio quartiere </a:t>
            </a:r>
            <a:r>
              <a:rPr lang="it-IT" dirty="0" err="1"/>
              <a:t>Rebecchino</a:t>
            </a:r>
            <a:r>
              <a:rPr lang="it-IT" dirty="0"/>
              <a:t> (che fu poi abbattuto per “aprire” la piazza) è un esempio di abitazioni civili e operose che vivono “in simbiosi” col Duomo.</a:t>
            </a:r>
          </a:p>
        </p:txBody>
      </p:sp>
      <p:pic>
        <p:nvPicPr>
          <p:cNvPr id="7" name="Immagine 6" descr="Immagine che contiene edificio, esterni, cielo, vecchio&#10;&#10;Descrizione generata automaticamente">
            <a:extLst>
              <a:ext uri="{FF2B5EF4-FFF2-40B4-BE49-F238E27FC236}">
                <a16:creationId xmlns:a16="http://schemas.microsoft.com/office/drawing/2014/main" id="{1839E2BB-A2C3-4508-8CCD-8FFB902686BC}"/>
              </a:ext>
            </a:extLst>
          </p:cNvPr>
          <p:cNvPicPr/>
          <p:nvPr/>
        </p:nvPicPr>
        <p:blipFill>
          <a:blip r:embed="rId3">
            <a:extLst>
              <a:ext uri="{28A0092B-C50C-407E-A947-70E740481C1C}">
                <a14:useLocalDpi xmlns:a14="http://schemas.microsoft.com/office/drawing/2010/main" val="0"/>
              </a:ext>
            </a:extLst>
          </a:blip>
          <a:stretch>
            <a:fillRect/>
          </a:stretch>
        </p:blipFill>
        <p:spPr>
          <a:xfrm>
            <a:off x="4185028" y="2422826"/>
            <a:ext cx="5619750" cy="4159250"/>
          </a:xfrm>
          <a:prstGeom prst="rect">
            <a:avLst/>
          </a:prstGeom>
        </p:spPr>
      </p:pic>
      <p:sp>
        <p:nvSpPr>
          <p:cNvPr id="10" name="Sottotitolo 2">
            <a:extLst>
              <a:ext uri="{FF2B5EF4-FFF2-40B4-BE49-F238E27FC236}">
                <a16:creationId xmlns:a16="http://schemas.microsoft.com/office/drawing/2014/main" id="{63AE8689-AEF4-4DD7-87F1-D005F62250B5}"/>
              </a:ext>
            </a:extLst>
          </p:cNvPr>
          <p:cNvSpPr txBox="1">
            <a:spLocks/>
          </p:cNvSpPr>
          <p:nvPr/>
        </p:nvSpPr>
        <p:spPr>
          <a:xfrm>
            <a:off x="838200" y="2856726"/>
            <a:ext cx="2933541" cy="384933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dirty="0"/>
              <a:t>La piazza non si presenta geometrica, ma la preminenza della Chiesa e il colpo d’occhio d’insieme non lasciano dubbi sull’intenzione di vivere intorno e “assieme” all’edificio sacro. </a:t>
            </a:r>
          </a:p>
        </p:txBody>
      </p:sp>
    </p:spTree>
    <p:extLst>
      <p:ext uri="{BB962C8B-B14F-4D97-AF65-F5344CB8AC3E}">
        <p14:creationId xmlns:p14="http://schemas.microsoft.com/office/powerpoint/2010/main" val="4387257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a:blip r:embed="rId2">
            <a:alphaModFix amt="24000"/>
          </a:blip>
          <a:stretch>
            <a:fillRect/>
          </a:stretch>
        </p:blipFill>
        <p:spPr>
          <a:xfrm>
            <a:off x="22866" y="0"/>
            <a:ext cx="12169133" cy="6857999"/>
          </a:xfrm>
          <a:prstGeom prst="rect">
            <a:avLst/>
          </a:prstGeom>
          <a:effectLst>
            <a:outerShdw dist="50800" sx="1000" sy="1000" algn="ctr" rotWithShape="0">
              <a:srgbClr val="000000"/>
            </a:outerShdw>
            <a:reflection endPos="1000" dir="5400000" sy="-100000" algn="bl" rotWithShape="0"/>
            <a:softEdge rad="698500"/>
          </a:effectLst>
        </p:spPr>
      </p:pic>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838200" y="500062"/>
            <a:ext cx="8382830" cy="1325563"/>
          </a:xfrm>
        </p:spPr>
        <p:txBody>
          <a:bodyPr/>
          <a:lstStyle/>
          <a:p>
            <a:r>
              <a:rPr lang="it-IT" dirty="0"/>
              <a:t>CHIESA E CONTESTO URBANO: PIAZZA DEL DUOMO - MILANO</a:t>
            </a:r>
          </a:p>
        </p:txBody>
      </p:sp>
      <p:sp>
        <p:nvSpPr>
          <p:cNvPr id="3" name="Sottotitolo 2">
            <a:extLst>
              <a:ext uri="{FF2B5EF4-FFF2-40B4-BE49-F238E27FC236}">
                <a16:creationId xmlns:a16="http://schemas.microsoft.com/office/drawing/2014/main" id="{C35D2056-767C-294A-BE0D-3C01AB3540E9}"/>
              </a:ext>
            </a:extLst>
          </p:cNvPr>
          <p:cNvSpPr>
            <a:spLocks noGrp="1"/>
          </p:cNvSpPr>
          <p:nvPr>
            <p:ph idx="1"/>
          </p:nvPr>
        </p:nvSpPr>
        <p:spPr>
          <a:xfrm>
            <a:off x="8710046" y="1624151"/>
            <a:ext cx="3068665" cy="4733787"/>
          </a:xfrm>
        </p:spPr>
        <p:txBody>
          <a:bodyPr>
            <a:normAutofit/>
          </a:bodyPr>
          <a:lstStyle/>
          <a:p>
            <a:pPr marL="0" indent="0">
              <a:buNone/>
            </a:pPr>
            <a:r>
              <a:rPr lang="it-IT" dirty="0"/>
              <a:t>Le mappe, prima e dopo la riqualificazione danno un’idea della nuova concezione risorgimentale.</a:t>
            </a:r>
          </a:p>
        </p:txBody>
      </p:sp>
      <p:pic>
        <p:nvPicPr>
          <p:cNvPr id="8" name="Immagine 7" descr="Immagine che contiene testo, mappa&#10;&#10;Descrizione generata automaticamente">
            <a:extLst>
              <a:ext uri="{FF2B5EF4-FFF2-40B4-BE49-F238E27FC236}">
                <a16:creationId xmlns:a16="http://schemas.microsoft.com/office/drawing/2014/main" id="{C14EA587-06F4-414A-9D11-C60BAB2B6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019" y="1800945"/>
            <a:ext cx="7453776" cy="4770743"/>
          </a:xfrm>
          <a:prstGeom prst="rect">
            <a:avLst/>
          </a:prstGeom>
        </p:spPr>
      </p:pic>
    </p:spTree>
    <p:extLst>
      <p:ext uri="{BB962C8B-B14F-4D97-AF65-F5344CB8AC3E}">
        <p14:creationId xmlns:p14="http://schemas.microsoft.com/office/powerpoint/2010/main" val="9358235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a:blip r:embed="rId2">
            <a:alphaModFix amt="24000"/>
          </a:blip>
          <a:stretch>
            <a:fillRect/>
          </a:stretch>
        </p:blipFill>
        <p:spPr>
          <a:xfrm>
            <a:off x="22866" y="0"/>
            <a:ext cx="12169133" cy="6857999"/>
          </a:xfrm>
          <a:prstGeom prst="rect">
            <a:avLst/>
          </a:prstGeom>
          <a:effectLst>
            <a:outerShdw dist="50800" sx="1000" sy="1000" algn="ctr" rotWithShape="0">
              <a:srgbClr val="000000"/>
            </a:outerShdw>
            <a:reflection endPos="1000" dir="5400000" sy="-100000" algn="bl" rotWithShape="0"/>
            <a:softEdge rad="698500"/>
          </a:effectLst>
        </p:spPr>
      </p:pic>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838200" y="500062"/>
            <a:ext cx="8382830" cy="1325563"/>
          </a:xfrm>
        </p:spPr>
        <p:txBody>
          <a:bodyPr/>
          <a:lstStyle/>
          <a:p>
            <a:r>
              <a:rPr lang="it-IT" dirty="0"/>
              <a:t>CHIESA E CONTESTO URBANO: PIAZZA DEL DUOMO - MILANO</a:t>
            </a:r>
          </a:p>
        </p:txBody>
      </p:sp>
      <p:sp>
        <p:nvSpPr>
          <p:cNvPr id="3" name="Sottotitolo 2">
            <a:extLst>
              <a:ext uri="{FF2B5EF4-FFF2-40B4-BE49-F238E27FC236}">
                <a16:creationId xmlns:a16="http://schemas.microsoft.com/office/drawing/2014/main" id="{C35D2056-767C-294A-BE0D-3C01AB3540E9}"/>
              </a:ext>
            </a:extLst>
          </p:cNvPr>
          <p:cNvSpPr>
            <a:spLocks noGrp="1"/>
          </p:cNvSpPr>
          <p:nvPr>
            <p:ph idx="1"/>
          </p:nvPr>
        </p:nvSpPr>
        <p:spPr>
          <a:xfrm>
            <a:off x="838200" y="1909161"/>
            <a:ext cx="10940511" cy="4182883"/>
          </a:xfrm>
        </p:spPr>
        <p:txBody>
          <a:bodyPr>
            <a:normAutofit/>
          </a:bodyPr>
          <a:lstStyle/>
          <a:p>
            <a:pPr marL="0" indent="0">
              <a:buNone/>
            </a:pPr>
            <a:r>
              <a:rPr lang="it-IT" dirty="0"/>
              <a:t>La nuova e infine attuale concezione della piazza, nella sua indubbia e ariosa linearità, in realtà era pensata per dare risalto alle nuove arterie che uniranno il Castello a piazza Cordusio e alle nuove imponenti costruzioni come le gallerie Vittorio Emanuele (1867), al centrale monumento equestre, e poi al palazzo occidentale che di fatto compongono una sorta di luogo da passeggio della nuova borghesia che, tra l’altro, esibisce anche un gioiello di famiglia come il Duomo. Duomo che però da fine ‘800 non sarà più visibile a distanza perché tutta la geometria delle vie e l’imponenza delle nuove costruzioni ne impediscono la vista. Di fatto è stato inglobato da tutti i lati in funzione della nuova “scenografia”.</a:t>
            </a:r>
          </a:p>
        </p:txBody>
      </p:sp>
    </p:spTree>
    <p:extLst>
      <p:ext uri="{BB962C8B-B14F-4D97-AF65-F5344CB8AC3E}">
        <p14:creationId xmlns:p14="http://schemas.microsoft.com/office/powerpoint/2010/main" val="1759872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a:blip r:embed="rId2">
            <a:alphaModFix amt="24000"/>
          </a:blip>
          <a:stretch>
            <a:fillRect/>
          </a:stretch>
        </p:blipFill>
        <p:spPr>
          <a:xfrm>
            <a:off x="22866" y="0"/>
            <a:ext cx="12169133" cy="6857999"/>
          </a:xfrm>
          <a:prstGeom prst="rect">
            <a:avLst/>
          </a:prstGeom>
          <a:effectLst>
            <a:outerShdw dist="50800" sx="1000" sy="1000" algn="ctr" rotWithShape="0">
              <a:srgbClr val="000000"/>
            </a:outerShdw>
            <a:reflection endPos="1000" dir="5400000" sy="-100000" algn="bl" rotWithShape="0"/>
            <a:softEdge rad="698500"/>
          </a:effectLst>
        </p:spPr>
      </p:pic>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838200" y="500062"/>
            <a:ext cx="8382830" cy="1325563"/>
          </a:xfrm>
        </p:spPr>
        <p:txBody>
          <a:bodyPr/>
          <a:lstStyle/>
          <a:p>
            <a:r>
              <a:rPr lang="it-IT" dirty="0"/>
              <a:t>CHIESA E CONTESTO URBANO: PIAZZA DEL DUOMO - MILANO</a:t>
            </a:r>
          </a:p>
        </p:txBody>
      </p:sp>
      <p:sp>
        <p:nvSpPr>
          <p:cNvPr id="3" name="Sottotitolo 2">
            <a:extLst>
              <a:ext uri="{FF2B5EF4-FFF2-40B4-BE49-F238E27FC236}">
                <a16:creationId xmlns:a16="http://schemas.microsoft.com/office/drawing/2014/main" id="{C35D2056-767C-294A-BE0D-3C01AB3540E9}"/>
              </a:ext>
            </a:extLst>
          </p:cNvPr>
          <p:cNvSpPr>
            <a:spLocks noGrp="1"/>
          </p:cNvSpPr>
          <p:nvPr>
            <p:ph idx="1"/>
          </p:nvPr>
        </p:nvSpPr>
        <p:spPr>
          <a:xfrm>
            <a:off x="9048996" y="1758640"/>
            <a:ext cx="2720439" cy="4637143"/>
          </a:xfrm>
        </p:spPr>
        <p:txBody>
          <a:bodyPr>
            <a:normAutofit fontScale="92500" lnSpcReduction="20000"/>
          </a:bodyPr>
          <a:lstStyle/>
          <a:p>
            <a:pPr marL="0" indent="0">
              <a:buNone/>
            </a:pPr>
            <a:r>
              <a:rPr lang="it-IT" dirty="0"/>
              <a:t>Il sagrato e la chiesa diventano così funzionali a un grande salotto a cielo aperto, da godere, dove la chiesa non è più il fulcro, ma è una delle componenti dell’insieme di un arredo urbano, per rappresentare un lussuoso abbellimento estetico del centro cittadino.</a:t>
            </a:r>
          </a:p>
        </p:txBody>
      </p:sp>
      <p:pic>
        <p:nvPicPr>
          <p:cNvPr id="7" name="Immagine 6"/>
          <p:cNvPicPr>
            <a:picLocks noChangeAspect="1"/>
          </p:cNvPicPr>
          <p:nvPr/>
        </p:nvPicPr>
        <p:blipFill>
          <a:blip r:embed="rId3"/>
          <a:stretch>
            <a:fillRect/>
          </a:stretch>
        </p:blipFill>
        <p:spPr>
          <a:xfrm>
            <a:off x="1596788" y="1825624"/>
            <a:ext cx="6440643" cy="4828909"/>
          </a:xfrm>
          <a:prstGeom prst="rect">
            <a:avLst/>
          </a:prstGeom>
        </p:spPr>
      </p:pic>
    </p:spTree>
    <p:extLst>
      <p:ext uri="{BB962C8B-B14F-4D97-AF65-F5344CB8AC3E}">
        <p14:creationId xmlns:p14="http://schemas.microsoft.com/office/powerpoint/2010/main" val="3712339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a:blip r:embed="rId2">
            <a:alphaModFix amt="24000"/>
          </a:blip>
          <a:stretch>
            <a:fillRect/>
          </a:stretch>
        </p:blipFill>
        <p:spPr>
          <a:xfrm>
            <a:off x="22866" y="0"/>
            <a:ext cx="12169133" cy="6857999"/>
          </a:xfrm>
          <a:prstGeom prst="rect">
            <a:avLst/>
          </a:prstGeom>
          <a:effectLst>
            <a:outerShdw dist="50800" sx="1000" sy="1000" algn="ctr" rotWithShape="0">
              <a:srgbClr val="000000"/>
            </a:outerShdw>
            <a:reflection endPos="1000" dir="5400000" sy="-100000" algn="bl" rotWithShape="0"/>
            <a:softEdge rad="698500"/>
          </a:effectLst>
        </p:spPr>
      </p:pic>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838200" y="238806"/>
            <a:ext cx="8382830" cy="1325563"/>
          </a:xfrm>
        </p:spPr>
        <p:txBody>
          <a:bodyPr/>
          <a:lstStyle/>
          <a:p>
            <a:r>
              <a:rPr lang="it-IT" dirty="0"/>
              <a:t>CHIESA E CONTESTO URBANO: PIAZZA DEL DUOMO - MILANO</a:t>
            </a:r>
          </a:p>
        </p:txBody>
      </p:sp>
      <p:sp>
        <p:nvSpPr>
          <p:cNvPr id="3" name="Sottotitolo 2">
            <a:extLst>
              <a:ext uri="{FF2B5EF4-FFF2-40B4-BE49-F238E27FC236}">
                <a16:creationId xmlns:a16="http://schemas.microsoft.com/office/drawing/2014/main" id="{C35D2056-767C-294A-BE0D-3C01AB3540E9}"/>
              </a:ext>
            </a:extLst>
          </p:cNvPr>
          <p:cNvSpPr>
            <a:spLocks noGrp="1"/>
          </p:cNvSpPr>
          <p:nvPr>
            <p:ph idx="1"/>
          </p:nvPr>
        </p:nvSpPr>
        <p:spPr>
          <a:xfrm>
            <a:off x="838200" y="1649917"/>
            <a:ext cx="4307237" cy="4826774"/>
          </a:xfrm>
        </p:spPr>
        <p:txBody>
          <a:bodyPr>
            <a:normAutofit fontScale="92500" lnSpcReduction="10000"/>
          </a:bodyPr>
          <a:lstStyle/>
          <a:p>
            <a:pPr marL="0" indent="0">
              <a:buNone/>
            </a:pPr>
            <a:r>
              <a:rPr lang="it-IT" dirty="0"/>
              <a:t>Se poi si guarda alla recentissima installazione di un palmeto-banani (ironia esotica a dir poco temeraria) proprio di fronte all’unico approdo centrale alla piazza dal cosiddetto “passaggio Duomo” (una galleria del palazzo occidentale che già di suo chiude la vista a chi vuole arrivare in piazza), allora si capisce quale idea si abbia di una piazza e della presenza in essa di un edificio sacro.</a:t>
            </a:r>
          </a:p>
        </p:txBody>
      </p:sp>
      <p:pic>
        <p:nvPicPr>
          <p:cNvPr id="7" name="Immagine 6" descr="Immagine che contiene cielo, esterni, strada, automobile&#10;&#10;Descrizione generata automaticamente">
            <a:extLst>
              <a:ext uri="{FF2B5EF4-FFF2-40B4-BE49-F238E27FC236}">
                <a16:creationId xmlns:a16="http://schemas.microsoft.com/office/drawing/2014/main" id="{FE5F3356-0FA9-4522-99D0-2607833DF7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5064" y="1540017"/>
            <a:ext cx="6408065" cy="4806049"/>
          </a:xfrm>
          <a:prstGeom prst="rect">
            <a:avLst/>
          </a:prstGeom>
        </p:spPr>
      </p:pic>
    </p:spTree>
    <p:extLst>
      <p:ext uri="{BB962C8B-B14F-4D97-AF65-F5344CB8AC3E}">
        <p14:creationId xmlns:p14="http://schemas.microsoft.com/office/powerpoint/2010/main" val="22956420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a:blip r:embed="rId2">
            <a:alphaModFix amt="24000"/>
          </a:blip>
          <a:stretch>
            <a:fillRect/>
          </a:stretch>
        </p:blipFill>
        <p:spPr>
          <a:xfrm>
            <a:off x="22866" y="0"/>
            <a:ext cx="12169133" cy="6857999"/>
          </a:xfrm>
          <a:prstGeom prst="rect">
            <a:avLst/>
          </a:prstGeom>
          <a:effectLst>
            <a:outerShdw dist="50800" sx="1000" sy="1000" algn="ctr" rotWithShape="0">
              <a:srgbClr val="000000"/>
            </a:outerShdw>
            <a:reflection endPos="1000" dir="5400000" sy="-100000" algn="bl" rotWithShape="0"/>
            <a:softEdge rad="698500"/>
          </a:effectLst>
        </p:spPr>
      </p:pic>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838200" y="500062"/>
            <a:ext cx="8382830" cy="1325563"/>
          </a:xfrm>
        </p:spPr>
        <p:txBody>
          <a:bodyPr/>
          <a:lstStyle/>
          <a:p>
            <a:r>
              <a:rPr lang="it-IT" dirty="0"/>
              <a:t>IL RIONE PRATI A ROMA</a:t>
            </a:r>
          </a:p>
        </p:txBody>
      </p:sp>
      <p:sp>
        <p:nvSpPr>
          <p:cNvPr id="3" name="Sottotitolo 2">
            <a:extLst>
              <a:ext uri="{FF2B5EF4-FFF2-40B4-BE49-F238E27FC236}">
                <a16:creationId xmlns:a16="http://schemas.microsoft.com/office/drawing/2014/main" id="{C35D2056-767C-294A-BE0D-3C01AB3540E9}"/>
              </a:ext>
            </a:extLst>
          </p:cNvPr>
          <p:cNvSpPr>
            <a:spLocks noGrp="1"/>
          </p:cNvSpPr>
          <p:nvPr>
            <p:ph idx="1"/>
          </p:nvPr>
        </p:nvSpPr>
        <p:spPr>
          <a:xfrm>
            <a:off x="838200" y="1651456"/>
            <a:ext cx="10515600" cy="1230525"/>
          </a:xfrm>
        </p:spPr>
        <p:txBody>
          <a:bodyPr>
            <a:normAutofit fontScale="85000" lnSpcReduction="20000"/>
          </a:bodyPr>
          <a:lstStyle/>
          <a:p>
            <a:pPr marL="0" indent="0">
              <a:buNone/>
            </a:pPr>
            <a:r>
              <a:rPr lang="it-IT" dirty="0"/>
              <a:t>Nel 1870, dopo la presa di Porta Pia, i Savoia vollero improntare il loro primo intervento urbanistico alla cosiddetta “modernizzazione” dello Stato Pontificio nella zona più vicina al Pontefice ex-regnante, cioè costruirono l’odierno rione Prati a ridosso di piazza san Pietro.</a:t>
            </a:r>
          </a:p>
        </p:txBody>
      </p:sp>
      <p:pic>
        <p:nvPicPr>
          <p:cNvPr id="6" name="Immagine 5">
            <a:extLst>
              <a:ext uri="{FF2B5EF4-FFF2-40B4-BE49-F238E27FC236}">
                <a16:creationId xmlns:a16="http://schemas.microsoft.com/office/drawing/2014/main" id="{84F3B588-B6BD-47DF-81E6-B6CC26296AE9}"/>
              </a:ext>
            </a:extLst>
          </p:cNvPr>
          <p:cNvPicPr/>
          <p:nvPr/>
        </p:nvPicPr>
        <p:blipFill>
          <a:blip r:embed="rId3"/>
          <a:stretch>
            <a:fillRect/>
          </a:stretch>
        </p:blipFill>
        <p:spPr>
          <a:xfrm>
            <a:off x="545910" y="2838440"/>
            <a:ext cx="5166370" cy="3535064"/>
          </a:xfrm>
          <a:prstGeom prst="rect">
            <a:avLst/>
          </a:prstGeom>
        </p:spPr>
      </p:pic>
      <p:sp>
        <p:nvSpPr>
          <p:cNvPr id="7" name="Sottotitolo 2">
            <a:extLst>
              <a:ext uri="{FF2B5EF4-FFF2-40B4-BE49-F238E27FC236}">
                <a16:creationId xmlns:a16="http://schemas.microsoft.com/office/drawing/2014/main" id="{7DF01E85-54DA-4567-912F-D9E71F578209}"/>
              </a:ext>
            </a:extLst>
          </p:cNvPr>
          <p:cNvSpPr txBox="1">
            <a:spLocks/>
          </p:cNvSpPr>
          <p:nvPr/>
        </p:nvSpPr>
        <p:spPr>
          <a:xfrm>
            <a:off x="6051096" y="2838440"/>
            <a:ext cx="5802086" cy="336088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dirty="0"/>
              <a:t>La caratteristica fondamentale di questo rione è che la geometria di tutte le vie e la disposizione dei palazzi non permette in alcun modo di vedere san Pietro e la sua cupola, pur essendo tutto il rione adiacente.</a:t>
            </a:r>
          </a:p>
          <a:p>
            <a:pPr marL="0" indent="0">
              <a:buNone/>
            </a:pPr>
            <a:r>
              <a:rPr lang="it-IT" dirty="0"/>
              <a:t>Le vie principali sono disposte con un’angolatura voluta, per convergere sulle tre piazze “</a:t>
            </a:r>
            <a:r>
              <a:rPr lang="it-IT" dirty="0" err="1"/>
              <a:t>risorgimental</a:t>
            </a:r>
            <a:r>
              <a:rPr lang="it-IT" dirty="0"/>
              <a:t>-massoniche”: Piazza Risorgimento, piazza Cavour e piazza Cola di Rienzo, formando un triangolo che squadra le altre vie in modo da ottenere l’effetto “oscuramento” del Vaticano.</a:t>
            </a:r>
          </a:p>
        </p:txBody>
      </p:sp>
    </p:spTree>
    <p:extLst>
      <p:ext uri="{BB962C8B-B14F-4D97-AF65-F5344CB8AC3E}">
        <p14:creationId xmlns:p14="http://schemas.microsoft.com/office/powerpoint/2010/main" val="32296924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a:blip r:embed="rId2">
            <a:alphaModFix amt="24000"/>
          </a:blip>
          <a:stretch>
            <a:fillRect/>
          </a:stretch>
        </p:blipFill>
        <p:spPr>
          <a:xfrm>
            <a:off x="22866" y="0"/>
            <a:ext cx="12169133" cy="6857999"/>
          </a:xfrm>
          <a:prstGeom prst="rect">
            <a:avLst/>
          </a:prstGeom>
          <a:effectLst>
            <a:outerShdw dist="50800" sx="1000" sy="1000" algn="ctr" rotWithShape="0">
              <a:srgbClr val="000000"/>
            </a:outerShdw>
            <a:reflection endPos="1000" dir="5400000" sy="-100000" algn="bl" rotWithShape="0"/>
            <a:softEdge rad="698500"/>
          </a:effectLst>
        </p:spPr>
      </p:pic>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838200" y="19624"/>
            <a:ext cx="8382830" cy="1325563"/>
          </a:xfrm>
        </p:spPr>
        <p:txBody>
          <a:bodyPr/>
          <a:lstStyle/>
          <a:p>
            <a:r>
              <a:rPr lang="it-IT" dirty="0"/>
              <a:t>IL RIONE PRATI A ROMA</a:t>
            </a:r>
          </a:p>
        </p:txBody>
      </p:sp>
      <p:pic>
        <p:nvPicPr>
          <p:cNvPr id="4" name="Immagine 3">
            <a:extLst>
              <a:ext uri="{FF2B5EF4-FFF2-40B4-BE49-F238E27FC236}">
                <a16:creationId xmlns:a16="http://schemas.microsoft.com/office/drawing/2014/main" id="{5F03AE91-55C1-4D16-AF37-6528F34B4F5D}"/>
              </a:ext>
            </a:extLst>
          </p:cNvPr>
          <p:cNvPicPr>
            <a:picLocks noChangeAspect="1"/>
          </p:cNvPicPr>
          <p:nvPr/>
        </p:nvPicPr>
        <p:blipFill>
          <a:blip r:embed="rId3"/>
          <a:stretch>
            <a:fillRect/>
          </a:stretch>
        </p:blipFill>
        <p:spPr>
          <a:xfrm>
            <a:off x="2008319" y="960896"/>
            <a:ext cx="8142712" cy="5711208"/>
          </a:xfrm>
          <a:prstGeom prst="rect">
            <a:avLst/>
          </a:prstGeom>
        </p:spPr>
      </p:pic>
    </p:spTree>
    <p:extLst>
      <p:ext uri="{BB962C8B-B14F-4D97-AF65-F5344CB8AC3E}">
        <p14:creationId xmlns:p14="http://schemas.microsoft.com/office/powerpoint/2010/main" val="11821149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a:blip r:embed="rId2">
            <a:alphaModFix amt="24000"/>
          </a:blip>
          <a:stretch>
            <a:fillRect/>
          </a:stretch>
        </p:blipFill>
        <p:spPr>
          <a:xfrm>
            <a:off x="22866" y="0"/>
            <a:ext cx="12169133" cy="6857999"/>
          </a:xfrm>
          <a:prstGeom prst="rect">
            <a:avLst/>
          </a:prstGeom>
          <a:effectLst>
            <a:outerShdw dist="50800" sx="1000" sy="1000" algn="ctr" rotWithShape="0">
              <a:srgbClr val="000000"/>
            </a:outerShdw>
            <a:reflection endPos="1000" dir="5400000" sy="-100000" algn="bl" rotWithShape="0"/>
            <a:softEdge rad="698500"/>
          </a:effectLst>
        </p:spPr>
      </p:pic>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838200" y="190095"/>
            <a:ext cx="8382830" cy="1325563"/>
          </a:xfrm>
        </p:spPr>
        <p:txBody>
          <a:bodyPr/>
          <a:lstStyle/>
          <a:p>
            <a:r>
              <a:rPr lang="it-IT" dirty="0"/>
              <a:t>ROMA CONTEMPORANEA</a:t>
            </a:r>
          </a:p>
        </p:txBody>
      </p:sp>
      <p:sp>
        <p:nvSpPr>
          <p:cNvPr id="3" name="Sottotitolo 2">
            <a:extLst>
              <a:ext uri="{FF2B5EF4-FFF2-40B4-BE49-F238E27FC236}">
                <a16:creationId xmlns:a16="http://schemas.microsoft.com/office/drawing/2014/main" id="{C35D2056-767C-294A-BE0D-3C01AB3540E9}"/>
              </a:ext>
            </a:extLst>
          </p:cNvPr>
          <p:cNvSpPr>
            <a:spLocks noGrp="1"/>
          </p:cNvSpPr>
          <p:nvPr>
            <p:ph idx="1"/>
          </p:nvPr>
        </p:nvSpPr>
        <p:spPr>
          <a:xfrm>
            <a:off x="838200" y="1531164"/>
            <a:ext cx="4307237" cy="4826774"/>
          </a:xfrm>
        </p:spPr>
        <p:txBody>
          <a:bodyPr>
            <a:normAutofit fontScale="92500"/>
          </a:bodyPr>
          <a:lstStyle/>
          <a:p>
            <a:pPr marL="0" indent="0">
              <a:buNone/>
            </a:pPr>
            <a:r>
              <a:rPr lang="it-IT" dirty="0"/>
              <a:t>Tra il 1998 e il 2003, in occasione del Giubileo del 2000 venne indetto un concorso dal Vicariato di Roma per una Chiesa rappresentativa di tale evento epocale. Vinse il progetto dell’americano Richard Meier con la famosa chiesa delle “vele”, che prese poi il nome definitivo di chiesa di “Dio Padre Misericordioso” al quartiere Tor Tre Teste.</a:t>
            </a:r>
          </a:p>
        </p:txBody>
      </p:sp>
      <p:pic>
        <p:nvPicPr>
          <p:cNvPr id="6" name="Immagine 5" descr="Immagine che contiene cielo, esterni, edificio, largo&#10;&#10;Descrizione generata automaticamente">
            <a:extLst>
              <a:ext uri="{FF2B5EF4-FFF2-40B4-BE49-F238E27FC236}">
                <a16:creationId xmlns:a16="http://schemas.microsoft.com/office/drawing/2014/main" id="{8516BB4C-D97A-4F2C-90C9-EBE5C4B39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5518" y="1531164"/>
            <a:ext cx="6661200" cy="4683656"/>
          </a:xfrm>
          <a:prstGeom prst="rect">
            <a:avLst/>
          </a:prstGeom>
        </p:spPr>
      </p:pic>
    </p:spTree>
    <p:extLst>
      <p:ext uri="{BB962C8B-B14F-4D97-AF65-F5344CB8AC3E}">
        <p14:creationId xmlns:p14="http://schemas.microsoft.com/office/powerpoint/2010/main" val="2734438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a:blip r:embed="rId2">
            <a:alphaModFix amt="24000"/>
          </a:blip>
          <a:stretch>
            <a:fillRect/>
          </a:stretch>
        </p:blipFill>
        <p:spPr>
          <a:xfrm>
            <a:off x="22866" y="0"/>
            <a:ext cx="12169133" cy="6857999"/>
          </a:xfrm>
          <a:prstGeom prst="rect">
            <a:avLst/>
          </a:prstGeom>
          <a:effectLst>
            <a:outerShdw dist="50800" sx="1000" sy="1000" algn="ctr" rotWithShape="0">
              <a:srgbClr val="000000"/>
            </a:outerShdw>
            <a:reflection endPos="1000" dir="5400000" sy="-100000" algn="bl" rotWithShape="0"/>
            <a:softEdge rad="698500"/>
          </a:effectLst>
        </p:spPr>
      </p:pic>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838200" y="190095"/>
            <a:ext cx="8382830" cy="1325563"/>
          </a:xfrm>
        </p:spPr>
        <p:txBody>
          <a:bodyPr/>
          <a:lstStyle/>
          <a:p>
            <a:r>
              <a:rPr lang="it-IT" dirty="0"/>
              <a:t>ROMA CONTEMPORANEA</a:t>
            </a:r>
          </a:p>
        </p:txBody>
      </p:sp>
      <p:sp>
        <p:nvSpPr>
          <p:cNvPr id="3" name="Sottotitolo 2">
            <a:extLst>
              <a:ext uri="{FF2B5EF4-FFF2-40B4-BE49-F238E27FC236}">
                <a16:creationId xmlns:a16="http://schemas.microsoft.com/office/drawing/2014/main" id="{C35D2056-767C-294A-BE0D-3C01AB3540E9}"/>
              </a:ext>
            </a:extLst>
          </p:cNvPr>
          <p:cNvSpPr>
            <a:spLocks noGrp="1"/>
          </p:cNvSpPr>
          <p:nvPr>
            <p:ph idx="1"/>
          </p:nvPr>
        </p:nvSpPr>
        <p:spPr>
          <a:xfrm>
            <a:off x="838200" y="1360686"/>
            <a:ext cx="4770453" cy="4826774"/>
          </a:xfrm>
        </p:spPr>
        <p:txBody>
          <a:bodyPr>
            <a:normAutofit fontScale="70000" lnSpcReduction="20000"/>
          </a:bodyPr>
          <a:lstStyle/>
          <a:p>
            <a:pPr marL="0" indent="0">
              <a:buNone/>
            </a:pPr>
            <a:r>
              <a:rPr lang="it-IT" dirty="0"/>
              <a:t>La struttura è ardita dal punto di vista ingegneristico e un vero </a:t>
            </a:r>
            <a:r>
              <a:rPr lang="it-IT" i="1" dirty="0"/>
              <a:t>unicum</a:t>
            </a:r>
            <a:r>
              <a:rPr lang="it-IT" dirty="0"/>
              <a:t> mondiale per le scelte costruttive (ad es. le “vele” sono strutture autoportanti che riescono a scaricare a terra, senza pilastri, attraverso una rete di cavi di acciaio che devono reggere 256 pannelli ognuno dei quali pesa 12 tonnellate). I volumi di presentazione dell’opera hanno dovuto intraprendere un’opera filosofica di rara astrattezza per poter conciliare l’edificio con il fatto di essere adibito al culto cattolico. Uno su tutti, l’argomento dell’aniconicità di tutto l’edificio, anche all’interno e del fatto che il volto di Cristo è assente per far splendere la luce dell’idea artistica dell’architetto (pur bella e geniale). Ogni legame con la città e con il sacro è rarefatto, può solo essere razionalizzato, ma diventa quasi impossibile dargli una coerenza liturgica, che sia minimamente riferibile alla presenza del Dio incarnato-eucarestia e l’orazione dei fedeli.</a:t>
            </a:r>
          </a:p>
        </p:txBody>
      </p:sp>
      <p:pic>
        <p:nvPicPr>
          <p:cNvPr id="7" name="Immagine 6" descr="Immagine che contiene pavimento, interni, edificio&#10;&#10;Descrizione generata automaticamente">
            <a:extLst>
              <a:ext uri="{FF2B5EF4-FFF2-40B4-BE49-F238E27FC236}">
                <a16:creationId xmlns:a16="http://schemas.microsoft.com/office/drawing/2014/main" id="{8B815059-61DC-474A-B651-AC3A519B4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652" y="1515658"/>
            <a:ext cx="6398279" cy="3598783"/>
          </a:xfrm>
          <a:prstGeom prst="rect">
            <a:avLst/>
          </a:prstGeom>
        </p:spPr>
      </p:pic>
    </p:spTree>
    <p:extLst>
      <p:ext uri="{BB962C8B-B14F-4D97-AF65-F5344CB8AC3E}">
        <p14:creationId xmlns:p14="http://schemas.microsoft.com/office/powerpoint/2010/main" val="4165717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a:blip r:embed="rId2">
            <a:alphaModFix amt="24000"/>
          </a:blip>
          <a:stretch>
            <a:fillRect/>
          </a:stretch>
        </p:blipFill>
        <p:spPr>
          <a:xfrm>
            <a:off x="22866" y="0"/>
            <a:ext cx="12169133" cy="6857999"/>
          </a:xfrm>
          <a:prstGeom prst="rect">
            <a:avLst/>
          </a:prstGeom>
          <a:effectLst>
            <a:outerShdw dist="50800" sx="1000" sy="1000" algn="ctr" rotWithShape="0">
              <a:srgbClr val="000000"/>
            </a:outerShdw>
            <a:reflection endPos="1000" dir="5400000" sy="-100000" algn="bl" rotWithShape="0"/>
            <a:softEdge rad="698500"/>
          </a:effectLst>
        </p:spPr>
      </p:pic>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838200" y="500062"/>
            <a:ext cx="8382830" cy="1325563"/>
          </a:xfrm>
        </p:spPr>
        <p:txBody>
          <a:bodyPr/>
          <a:lstStyle/>
          <a:p>
            <a:r>
              <a:rPr lang="it-IT" dirty="0"/>
              <a:t>CRISTIANESIMO – IMMAGINI - ARTE</a:t>
            </a:r>
          </a:p>
        </p:txBody>
      </p:sp>
      <p:sp>
        <p:nvSpPr>
          <p:cNvPr id="3" name="Sottotitolo 2">
            <a:extLst>
              <a:ext uri="{FF2B5EF4-FFF2-40B4-BE49-F238E27FC236}">
                <a16:creationId xmlns:a16="http://schemas.microsoft.com/office/drawing/2014/main" id="{C35D2056-767C-294A-BE0D-3C01AB3540E9}"/>
              </a:ext>
            </a:extLst>
          </p:cNvPr>
          <p:cNvSpPr>
            <a:spLocks noGrp="1"/>
          </p:cNvSpPr>
          <p:nvPr>
            <p:ph idx="1"/>
          </p:nvPr>
        </p:nvSpPr>
        <p:spPr>
          <a:xfrm>
            <a:off x="838200" y="1825624"/>
            <a:ext cx="10515600" cy="4327203"/>
          </a:xfrm>
        </p:spPr>
        <p:txBody>
          <a:bodyPr>
            <a:normAutofit/>
          </a:bodyPr>
          <a:lstStyle/>
          <a:p>
            <a:pPr marL="0" indent="0">
              <a:buNone/>
            </a:pPr>
            <a:r>
              <a:rPr lang="it-IT" b="1" dirty="0"/>
              <a:t>1Gv 1,1-2 :</a:t>
            </a:r>
          </a:p>
          <a:p>
            <a:pPr marL="0" indent="0">
              <a:buNone/>
            </a:pPr>
            <a:r>
              <a:rPr lang="it-IT" b="1" dirty="0"/>
              <a:t>Quello che era da principio, quello che noi abbiamo udito, quello che abbiamo veduto con i nostri occhi, quello che contemplammo e che le nostre mani toccarono del Verbo della vita – la vita infatti si manifestò, noi l’abbiamo veduta e di ciò diamo testimonianza e vi annunciamo la vita eterna, che era presso il Padre e che si manifestò a noi.</a:t>
            </a:r>
          </a:p>
          <a:p>
            <a:pPr marL="0" indent="0">
              <a:buNone/>
            </a:pPr>
            <a:endParaRPr lang="it-IT" dirty="0"/>
          </a:p>
        </p:txBody>
      </p:sp>
    </p:spTree>
    <p:extLst>
      <p:ext uri="{BB962C8B-B14F-4D97-AF65-F5344CB8AC3E}">
        <p14:creationId xmlns:p14="http://schemas.microsoft.com/office/powerpoint/2010/main" val="32640263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44462F-82F6-4D2B-B0EB-D51BDD07BA3A}"/>
              </a:ext>
            </a:extLst>
          </p:cNvPr>
          <p:cNvSpPr>
            <a:spLocks noGrp="1"/>
          </p:cNvSpPr>
          <p:nvPr>
            <p:ph type="title"/>
          </p:nvPr>
        </p:nvSpPr>
        <p:spPr/>
        <p:txBody>
          <a:bodyPr/>
          <a:lstStyle/>
          <a:p>
            <a:r>
              <a:rPr lang="it-IT" b="1" dirty="0"/>
              <a:t>3) SIGNIFICATO MISTERICO EDIFICIO</a:t>
            </a:r>
          </a:p>
        </p:txBody>
      </p:sp>
      <p:sp>
        <p:nvSpPr>
          <p:cNvPr id="3" name="Segnaposto contenuto 2">
            <a:extLst>
              <a:ext uri="{FF2B5EF4-FFF2-40B4-BE49-F238E27FC236}">
                <a16:creationId xmlns:a16="http://schemas.microsoft.com/office/drawing/2014/main" id="{5273EB92-63F6-4EAC-8871-B2925C5EFDBA}"/>
              </a:ext>
            </a:extLst>
          </p:cNvPr>
          <p:cNvSpPr>
            <a:spLocks noGrp="1"/>
          </p:cNvSpPr>
          <p:nvPr>
            <p:ph idx="1"/>
          </p:nvPr>
        </p:nvSpPr>
        <p:spPr/>
        <p:txBody>
          <a:bodyPr/>
          <a:lstStyle/>
          <a:p>
            <a:pPr marL="0" indent="0">
              <a:buNone/>
            </a:pPr>
            <a:r>
              <a:rPr lang="it-IT" dirty="0"/>
              <a:t>Ogni </a:t>
            </a:r>
            <a:r>
              <a:rPr lang="it-IT" b="1" dirty="0"/>
              <a:t>chiesa</a:t>
            </a:r>
            <a:r>
              <a:rPr lang="it-IT" dirty="0"/>
              <a:t>, in ogni stile, anche quando è vista solo dall’esterno, costituisce una </a:t>
            </a:r>
            <a:r>
              <a:rPr lang="it-IT" u="sng" dirty="0"/>
              <a:t>traduzione volumetrica e spaziale dell’Eucaristia</a:t>
            </a:r>
            <a:r>
              <a:rPr lang="it-IT" dirty="0"/>
              <a:t>:</a:t>
            </a:r>
          </a:p>
          <a:p>
            <a:pPr marL="0" indent="0">
              <a:buNone/>
            </a:pPr>
            <a:r>
              <a:rPr lang="it-IT" sz="3600" dirty="0">
                <a:solidFill>
                  <a:srgbClr val="002060"/>
                </a:solidFill>
              </a:rPr>
              <a:t>una reale presenza del corpo di Cristo nel tempo, sotto apparenze materiali.</a:t>
            </a:r>
          </a:p>
          <a:p>
            <a:pPr marL="0" indent="0">
              <a:buNone/>
            </a:pPr>
            <a:r>
              <a:rPr lang="it-IT" dirty="0"/>
              <a:t>Altre opere artistiche – mosaici, dipinti, sculture – sono tutte al servizio di questo ‘segno architettonico’, esplicitandone i molteplici significati. </a:t>
            </a:r>
            <a:r>
              <a:rPr lang="it-IT" b="1" dirty="0"/>
              <a:t>Le pale d’altare, i mosaici, presuppongono le loro rispettive chiese</a:t>
            </a:r>
            <a:r>
              <a:rPr lang="it-IT" dirty="0"/>
              <a:t>, parlano in quanto punti di arrivo di un percorso spaziale e psicologico definito dall’edificio che li contiene.</a:t>
            </a:r>
          </a:p>
          <a:p>
            <a:endParaRPr lang="it-IT" dirty="0"/>
          </a:p>
        </p:txBody>
      </p:sp>
    </p:spTree>
    <p:extLst>
      <p:ext uri="{BB962C8B-B14F-4D97-AF65-F5344CB8AC3E}">
        <p14:creationId xmlns:p14="http://schemas.microsoft.com/office/powerpoint/2010/main" val="39328888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801639-C8CE-46CF-8C42-76BA74B86B88}"/>
              </a:ext>
            </a:extLst>
          </p:cNvPr>
          <p:cNvSpPr>
            <a:spLocks noGrp="1"/>
          </p:cNvSpPr>
          <p:nvPr>
            <p:ph type="title"/>
          </p:nvPr>
        </p:nvSpPr>
        <p:spPr/>
        <p:txBody>
          <a:bodyPr/>
          <a:lstStyle/>
          <a:p>
            <a:r>
              <a:rPr lang="it-IT" dirty="0"/>
              <a:t>SIGNIFICATO MISTERICO EDIFICIO</a:t>
            </a:r>
          </a:p>
        </p:txBody>
      </p:sp>
      <p:sp>
        <p:nvSpPr>
          <p:cNvPr id="3" name="Segnaposto contenuto 2">
            <a:extLst>
              <a:ext uri="{FF2B5EF4-FFF2-40B4-BE49-F238E27FC236}">
                <a16:creationId xmlns:a16="http://schemas.microsoft.com/office/drawing/2014/main" id="{76C8AC55-506A-41EF-BDDF-7A579F1FF3BD}"/>
              </a:ext>
            </a:extLst>
          </p:cNvPr>
          <p:cNvSpPr>
            <a:spLocks noGrp="1"/>
          </p:cNvSpPr>
          <p:nvPr>
            <p:ph idx="1"/>
          </p:nvPr>
        </p:nvSpPr>
        <p:spPr>
          <a:xfrm>
            <a:off x="724930" y="1548714"/>
            <a:ext cx="10628870" cy="5173362"/>
          </a:xfrm>
        </p:spPr>
        <p:txBody>
          <a:bodyPr>
            <a:normAutofit fontScale="92500" lnSpcReduction="20000"/>
          </a:bodyPr>
          <a:lstStyle/>
          <a:p>
            <a:pPr marL="0" indent="0">
              <a:buNone/>
            </a:pPr>
            <a:r>
              <a:rPr lang="it-IT" b="1" dirty="0"/>
              <a:t>Paradosso ebraico-cristiano</a:t>
            </a:r>
            <a:r>
              <a:rPr lang="it-IT" dirty="0"/>
              <a:t>: Dio è infinito, è creatore, è dappertutto e in nessun luogo eppure sceglie </a:t>
            </a:r>
          </a:p>
          <a:p>
            <a:pPr marL="0" indent="0">
              <a:buNone/>
            </a:pPr>
            <a:r>
              <a:rPr lang="it-IT" dirty="0"/>
              <a:t>- un popolo anziché "l'umanità" astratta, </a:t>
            </a:r>
          </a:p>
          <a:p>
            <a:pPr marL="0" indent="0">
              <a:buNone/>
            </a:pPr>
            <a:r>
              <a:rPr lang="it-IT" dirty="0"/>
              <a:t>- una storia concreta, anziché il "tempo", </a:t>
            </a:r>
          </a:p>
          <a:p>
            <a:pPr marL="0" indent="0">
              <a:buNone/>
            </a:pPr>
            <a:r>
              <a:rPr lang="it-IT" dirty="0"/>
              <a:t>- una tenda ad hoc anziché un posto qualsiasi... </a:t>
            </a:r>
          </a:p>
          <a:p>
            <a:pPr marL="0" indent="0">
              <a:buNone/>
            </a:pPr>
            <a:r>
              <a:rPr lang="it-IT" dirty="0"/>
              <a:t>- un "tabernacolo", </a:t>
            </a:r>
          </a:p>
          <a:p>
            <a:pPr marL="0" indent="0">
              <a:buNone/>
            </a:pPr>
            <a:r>
              <a:rPr lang="it-IT" dirty="0"/>
              <a:t>anzi chiede spesso che si "costruisca" un luogo specifico </a:t>
            </a:r>
          </a:p>
          <a:p>
            <a:pPr marL="0" indent="0">
              <a:buNone/>
            </a:pPr>
            <a:r>
              <a:rPr lang="it-IT" dirty="0"/>
              <a:t>(con tutta la valenza spirituale del conseguente tema del tempio dello Spirito che è l'uomo). </a:t>
            </a:r>
          </a:p>
          <a:p>
            <a:pPr marL="0" indent="0">
              <a:buNone/>
            </a:pPr>
            <a:r>
              <a:rPr lang="it-IT" dirty="0"/>
              <a:t>Il </a:t>
            </a:r>
            <a:r>
              <a:rPr lang="it-IT" b="1" dirty="0"/>
              <a:t>tabernacolo, assieme all'altare </a:t>
            </a:r>
            <a:r>
              <a:rPr lang="it-IT" dirty="0"/>
              <a:t>è ciò che meglio rende la "necessità" paradossale da parte di Dio di trovare un riparo umile per una Presenza reale, in un "edificio" attraverso cui invitare i credenti ad adorarlo come al roveto ardente, ritrovando poi quel tabernacolo nel proprio cuore e in ogni situazione di vita.</a:t>
            </a:r>
          </a:p>
          <a:p>
            <a:pPr marL="0" indent="0">
              <a:buNone/>
            </a:pPr>
            <a:endParaRPr lang="it-IT" dirty="0"/>
          </a:p>
        </p:txBody>
      </p:sp>
    </p:spTree>
    <p:extLst>
      <p:ext uri="{BB962C8B-B14F-4D97-AF65-F5344CB8AC3E}">
        <p14:creationId xmlns:p14="http://schemas.microsoft.com/office/powerpoint/2010/main" val="2200365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a:blip r:embed="rId2">
            <a:alphaModFix amt="24000"/>
          </a:blip>
          <a:stretch>
            <a:fillRect/>
          </a:stretch>
        </p:blipFill>
        <p:spPr>
          <a:xfrm>
            <a:off x="22866" y="0"/>
            <a:ext cx="12169133" cy="6857999"/>
          </a:xfrm>
          <a:prstGeom prst="rect">
            <a:avLst/>
          </a:prstGeom>
          <a:effectLst>
            <a:outerShdw dist="50800" sx="1000" sy="1000" algn="ctr" rotWithShape="0">
              <a:srgbClr val="000000"/>
            </a:outerShdw>
            <a:reflection endPos="1000" dir="5400000" sy="-100000" algn="bl" rotWithShape="0"/>
            <a:softEdge rad="698500"/>
          </a:effectLst>
        </p:spPr>
      </p:pic>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838200" y="190095"/>
            <a:ext cx="8382830" cy="1325563"/>
          </a:xfrm>
        </p:spPr>
        <p:txBody>
          <a:bodyPr/>
          <a:lstStyle/>
          <a:p>
            <a:r>
              <a:rPr lang="it-IT" dirty="0"/>
              <a:t>IDENTITA’ E COMUNIONE</a:t>
            </a:r>
          </a:p>
        </p:txBody>
      </p:sp>
      <p:sp>
        <p:nvSpPr>
          <p:cNvPr id="3" name="Sottotitolo 2">
            <a:extLst>
              <a:ext uri="{FF2B5EF4-FFF2-40B4-BE49-F238E27FC236}">
                <a16:creationId xmlns:a16="http://schemas.microsoft.com/office/drawing/2014/main" id="{C35D2056-767C-294A-BE0D-3C01AB3540E9}"/>
              </a:ext>
            </a:extLst>
          </p:cNvPr>
          <p:cNvSpPr>
            <a:spLocks noGrp="1"/>
          </p:cNvSpPr>
          <p:nvPr>
            <p:ph idx="1"/>
          </p:nvPr>
        </p:nvSpPr>
        <p:spPr>
          <a:xfrm>
            <a:off x="838200" y="1621941"/>
            <a:ext cx="10490860" cy="4826774"/>
          </a:xfrm>
        </p:spPr>
        <p:txBody>
          <a:bodyPr>
            <a:normAutofit/>
          </a:bodyPr>
          <a:lstStyle/>
          <a:p>
            <a:r>
              <a:rPr lang="it-IT" dirty="0"/>
              <a:t>L’elogio più bello per una comunità di credenti? Per conto mio vorrei che si ripetesse per la comunità in cui vivo quello che viene riportato della comunità </a:t>
            </a:r>
            <a:r>
              <a:rPr lang="it-IT" dirty="0" err="1"/>
              <a:t>hassidica</a:t>
            </a:r>
            <a:r>
              <a:rPr lang="it-IT" dirty="0"/>
              <a:t> di </a:t>
            </a:r>
            <a:r>
              <a:rPr lang="it-IT" dirty="0" err="1"/>
              <a:t>Mezerici</a:t>
            </a:r>
            <a:r>
              <a:rPr lang="it-IT" dirty="0"/>
              <a:t>, in </a:t>
            </a:r>
            <a:r>
              <a:rPr lang="it-IT" dirty="0" err="1"/>
              <a:t>Volinia</a:t>
            </a:r>
            <a:r>
              <a:rPr lang="it-IT" dirty="0"/>
              <a:t>, allora Polonia. Al rabbino che l'aveva visitata chiedono: "Cosa avete scoperto laggiù?". </a:t>
            </a:r>
          </a:p>
          <a:p>
            <a:pPr marL="0" indent="0">
              <a:buNone/>
            </a:pPr>
            <a:r>
              <a:rPr lang="it-IT" dirty="0"/>
              <a:t>- Ho scoperto che Dio esiste, che è di questo mondo.</a:t>
            </a:r>
          </a:p>
          <a:p>
            <a:pPr marL="0" indent="0">
              <a:buNone/>
            </a:pPr>
            <a:r>
              <a:rPr lang="it-IT" dirty="0"/>
              <a:t>- Ma questa è una verità che qui sanno tutti!</a:t>
            </a:r>
          </a:p>
          <a:p>
            <a:pPr marL="0" indent="0">
              <a:buNone/>
            </a:pPr>
            <a:r>
              <a:rPr lang="it-IT" dirty="0"/>
              <a:t>- No, rispose l'uomo di Dio, tutti lo dicono; a </a:t>
            </a:r>
            <a:r>
              <a:rPr lang="it-IT" dirty="0" err="1"/>
              <a:t>Mezerici</a:t>
            </a:r>
            <a:r>
              <a:rPr lang="it-IT" dirty="0"/>
              <a:t>, lo sanno!</a:t>
            </a:r>
          </a:p>
          <a:p>
            <a:pPr marL="0" indent="0">
              <a:buNone/>
            </a:pPr>
            <a:endParaRPr lang="it-IT" dirty="0"/>
          </a:p>
        </p:txBody>
      </p:sp>
    </p:spTree>
    <p:extLst>
      <p:ext uri="{BB962C8B-B14F-4D97-AF65-F5344CB8AC3E}">
        <p14:creationId xmlns:p14="http://schemas.microsoft.com/office/powerpoint/2010/main" val="41934081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A5595F-2CA3-4CB7-8E74-F94B6DF5A325}"/>
              </a:ext>
            </a:extLst>
          </p:cNvPr>
          <p:cNvSpPr>
            <a:spLocks noGrp="1"/>
          </p:cNvSpPr>
          <p:nvPr>
            <p:ph type="title"/>
          </p:nvPr>
        </p:nvSpPr>
        <p:spPr>
          <a:xfrm>
            <a:off x="838200" y="365125"/>
            <a:ext cx="10515600" cy="652969"/>
          </a:xfrm>
        </p:spPr>
        <p:txBody>
          <a:bodyPr>
            <a:noAutofit/>
          </a:bodyPr>
          <a:lstStyle/>
          <a:p>
            <a:r>
              <a:rPr lang="it-IT" b="1" dirty="0"/>
              <a:t>LUOGO DI INCONTRO E DI COMUNIONE</a:t>
            </a:r>
          </a:p>
        </p:txBody>
      </p:sp>
      <p:sp>
        <p:nvSpPr>
          <p:cNvPr id="3" name="Segnaposto contenuto 2">
            <a:extLst>
              <a:ext uri="{FF2B5EF4-FFF2-40B4-BE49-F238E27FC236}">
                <a16:creationId xmlns:a16="http://schemas.microsoft.com/office/drawing/2014/main" id="{B0301C6D-7630-4472-B902-15D067A45889}"/>
              </a:ext>
            </a:extLst>
          </p:cNvPr>
          <p:cNvSpPr>
            <a:spLocks noGrp="1"/>
          </p:cNvSpPr>
          <p:nvPr>
            <p:ph idx="1"/>
          </p:nvPr>
        </p:nvSpPr>
        <p:spPr/>
        <p:txBody>
          <a:bodyPr/>
          <a:lstStyle/>
          <a:p>
            <a:r>
              <a:rPr lang="it-IT" dirty="0"/>
              <a:t>La Chiesa è appunto il luogo del </a:t>
            </a:r>
            <a:r>
              <a:rPr lang="it-IT" i="1" dirty="0"/>
              <a:t>sapere </a:t>
            </a:r>
            <a:r>
              <a:rPr lang="it-IT" dirty="0"/>
              <a:t>di questo tipo. Professando la fede nella Chiesa non parliamo semplicemente di noi che crediamo o che vogliamo credere; parliamo di </a:t>
            </a:r>
            <a:r>
              <a:rPr lang="it-IT" b="1" dirty="0"/>
              <a:t>partecipare alla gioia di quel </a:t>
            </a:r>
            <a:r>
              <a:rPr lang="it-IT" b="1" i="1" dirty="0"/>
              <a:t>sapere</a:t>
            </a:r>
            <a:r>
              <a:rPr lang="it-IT" b="1" dirty="0"/>
              <a:t> della Chiesa che vive eternamente dell’amore del suo Dio</a:t>
            </a:r>
            <a:r>
              <a:rPr lang="it-IT" dirty="0"/>
              <a:t>, nato, morto e risorto per noi, che ha svelato il Volto del Padre dandoci il suo Spirito. L’esperienza viva della presenza di Dio nelle nostre comunità non è sostituibile da nessun tipo di organizzazione, di pastorale, di impegno nel mondo. </a:t>
            </a:r>
            <a:r>
              <a:rPr lang="it-IT" b="1" dirty="0"/>
              <a:t>È la possibilità stessa dell'esperienza dell'incontro con Dio che fonda il nostro stesso essere, il nostro relazionarci come persone, la nostra stessa percezione del mondo.</a:t>
            </a:r>
          </a:p>
        </p:txBody>
      </p:sp>
    </p:spTree>
    <p:extLst>
      <p:ext uri="{BB962C8B-B14F-4D97-AF65-F5344CB8AC3E}">
        <p14:creationId xmlns:p14="http://schemas.microsoft.com/office/powerpoint/2010/main" val="2087698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057A7B-73D5-4E52-BF1C-822F2F768C4D}"/>
              </a:ext>
            </a:extLst>
          </p:cNvPr>
          <p:cNvSpPr>
            <a:spLocks noGrp="1"/>
          </p:cNvSpPr>
          <p:nvPr>
            <p:ph type="title"/>
          </p:nvPr>
        </p:nvSpPr>
        <p:spPr>
          <a:xfrm>
            <a:off x="838200" y="365125"/>
            <a:ext cx="10515600" cy="1133737"/>
          </a:xfrm>
        </p:spPr>
        <p:txBody>
          <a:bodyPr/>
          <a:lstStyle/>
          <a:p>
            <a:r>
              <a:rPr lang="it-IT" b="1" dirty="0"/>
              <a:t>LUOGO DI INCONTRO E DI COMUNIONE</a:t>
            </a:r>
            <a:endParaRPr lang="it-IT" dirty="0"/>
          </a:p>
        </p:txBody>
      </p:sp>
      <p:sp>
        <p:nvSpPr>
          <p:cNvPr id="3" name="Segnaposto contenuto 2">
            <a:extLst>
              <a:ext uri="{FF2B5EF4-FFF2-40B4-BE49-F238E27FC236}">
                <a16:creationId xmlns:a16="http://schemas.microsoft.com/office/drawing/2014/main" id="{C566EF3F-FA0D-4082-BBB6-D7AC31DE2B4D}"/>
              </a:ext>
            </a:extLst>
          </p:cNvPr>
          <p:cNvSpPr>
            <a:spLocks noGrp="1"/>
          </p:cNvSpPr>
          <p:nvPr>
            <p:ph idx="1"/>
          </p:nvPr>
        </p:nvSpPr>
        <p:spPr>
          <a:xfrm>
            <a:off x="838200" y="1655805"/>
            <a:ext cx="10515600" cy="4975654"/>
          </a:xfrm>
        </p:spPr>
        <p:txBody>
          <a:bodyPr/>
          <a:lstStyle/>
          <a:p>
            <a:pPr marL="0" indent="0">
              <a:buNone/>
            </a:pPr>
            <a:r>
              <a:rPr lang="it-IT" b="1" dirty="0"/>
              <a:t>POSSIAMO ANCORA CONDIVIDERE?</a:t>
            </a:r>
          </a:p>
          <a:p>
            <a:pPr marL="0" indent="0">
              <a:buNone/>
            </a:pPr>
            <a:r>
              <a:rPr lang="it-IT" dirty="0"/>
              <a:t>(Dal Prefazio dedicazione cattedrale rituale ambrosiano)</a:t>
            </a:r>
          </a:p>
          <a:p>
            <a:pPr marL="0" indent="0">
              <a:buNone/>
            </a:pPr>
            <a:r>
              <a:rPr lang="it-IT" dirty="0"/>
              <a:t>“</a:t>
            </a:r>
            <a:r>
              <a:rPr lang="it-IT" i="1" dirty="0"/>
              <a:t>Il Signore Gesù ha reso partecipe la sua Chiesa della sovranità sul mondo che tu gli hai donato e l’ha elevata alla dignità di sposa e regina. Alla sua arcana grandezza si inchina l’universo perché ogni suo giudizio terreno è confermato nel cielo. La Chiesa è la madre di tutti i viventi, sempre più gloriosa di figli generati a te, o Padre, per virtù dello Spirito Santo. È la vite feconda che in tutta la terra prolunga i suoi tralci e, appoggiata all’albero della croce, s’innalza al tuo Regno. È la città posta sulla cima dei monti, splendida agli occhi di tutti, dove per sempre vive il suo Fondatore</a:t>
            </a:r>
            <a:r>
              <a:rPr lang="it-IT" dirty="0"/>
              <a:t>”. </a:t>
            </a:r>
          </a:p>
        </p:txBody>
      </p:sp>
    </p:spTree>
    <p:extLst>
      <p:ext uri="{BB962C8B-B14F-4D97-AF65-F5344CB8AC3E}">
        <p14:creationId xmlns:p14="http://schemas.microsoft.com/office/powerpoint/2010/main" val="19698115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28FD55-AE16-487F-96D7-6D1B66359482}"/>
              </a:ext>
            </a:extLst>
          </p:cNvPr>
          <p:cNvSpPr>
            <a:spLocks noGrp="1"/>
          </p:cNvSpPr>
          <p:nvPr>
            <p:ph type="title"/>
          </p:nvPr>
        </p:nvSpPr>
        <p:spPr/>
        <p:txBody>
          <a:bodyPr/>
          <a:lstStyle/>
          <a:p>
            <a:r>
              <a:rPr lang="it-IT" dirty="0"/>
              <a:t>LUOGO DI INCONTRO E DI COMUNIONE</a:t>
            </a:r>
          </a:p>
        </p:txBody>
      </p:sp>
      <p:sp>
        <p:nvSpPr>
          <p:cNvPr id="3" name="Segnaposto contenuto 2">
            <a:extLst>
              <a:ext uri="{FF2B5EF4-FFF2-40B4-BE49-F238E27FC236}">
                <a16:creationId xmlns:a16="http://schemas.microsoft.com/office/drawing/2014/main" id="{313CEA9D-E4A0-454C-992E-11CF2670A6C4}"/>
              </a:ext>
            </a:extLst>
          </p:cNvPr>
          <p:cNvSpPr>
            <a:spLocks noGrp="1"/>
          </p:cNvSpPr>
          <p:nvPr>
            <p:ph idx="1"/>
          </p:nvPr>
        </p:nvSpPr>
        <p:spPr/>
        <p:txBody>
          <a:bodyPr/>
          <a:lstStyle/>
          <a:p>
            <a:r>
              <a:rPr lang="it-IT" dirty="0"/>
              <a:t>Una visione di Chiesa del genere suppone una sensibilità e una capacità percettiva luminosa, tipiche di una esperienza di vita piena, sovrabbondante, secondo la promessa di Gesù: “</a:t>
            </a:r>
            <a:r>
              <a:rPr lang="it-IT" i="1" dirty="0"/>
              <a:t>Io sono venuto perché abbiano la vita, e l’abbiano in abbondanza</a:t>
            </a:r>
            <a:r>
              <a:rPr lang="it-IT" dirty="0"/>
              <a:t>” (</a:t>
            </a:r>
            <a:r>
              <a:rPr lang="it-IT" dirty="0" err="1"/>
              <a:t>Gv</a:t>
            </a:r>
            <a:r>
              <a:rPr lang="it-IT" dirty="0"/>
              <a:t> 10,10). Noi abbiamo dimenticato che la </a:t>
            </a:r>
            <a:r>
              <a:rPr lang="it-IT" sz="3200" b="1" dirty="0"/>
              <a:t>bellezza della fede </a:t>
            </a:r>
            <a:r>
              <a:rPr lang="it-IT" dirty="0"/>
              <a:t>alla quale siamo stati generati non parla primariamente della tensione del nostro cuore, ma dello splendore della santità della Chiesa che riverbera nel nostro cuore. </a:t>
            </a:r>
            <a:r>
              <a:rPr lang="it-IT" sz="3200" b="1" dirty="0"/>
              <a:t>Parla cioè di un’esperienza di vita che ci precede e ci accompagna e che ci viene partecipata. </a:t>
            </a:r>
          </a:p>
        </p:txBody>
      </p:sp>
    </p:spTree>
    <p:extLst>
      <p:ext uri="{BB962C8B-B14F-4D97-AF65-F5344CB8AC3E}">
        <p14:creationId xmlns:p14="http://schemas.microsoft.com/office/powerpoint/2010/main" val="10073953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a:blip r:embed="rId2">
            <a:alphaModFix amt="24000"/>
          </a:blip>
          <a:stretch>
            <a:fillRect/>
          </a:stretch>
        </p:blipFill>
        <p:spPr>
          <a:xfrm>
            <a:off x="22866" y="0"/>
            <a:ext cx="12169133" cy="6857999"/>
          </a:xfrm>
          <a:prstGeom prst="rect">
            <a:avLst/>
          </a:prstGeom>
          <a:effectLst>
            <a:outerShdw dist="50800" sx="1000" sy="1000" algn="ctr" rotWithShape="0">
              <a:srgbClr val="000000"/>
            </a:outerShdw>
            <a:reflection endPos="1000" dir="5400000" sy="-100000" algn="bl" rotWithShape="0"/>
            <a:softEdge rad="698500"/>
          </a:effectLst>
        </p:spPr>
      </p:pic>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838200" y="190095"/>
            <a:ext cx="10490860" cy="1325563"/>
          </a:xfrm>
        </p:spPr>
        <p:txBody>
          <a:bodyPr/>
          <a:lstStyle/>
          <a:p>
            <a:r>
              <a:rPr lang="it-IT" dirty="0"/>
              <a:t>COMUNITÀ CRISTIANE OGGI E LITURGIA</a:t>
            </a:r>
          </a:p>
        </p:txBody>
      </p:sp>
      <p:sp>
        <p:nvSpPr>
          <p:cNvPr id="3" name="Sottotitolo 2">
            <a:extLst>
              <a:ext uri="{FF2B5EF4-FFF2-40B4-BE49-F238E27FC236}">
                <a16:creationId xmlns:a16="http://schemas.microsoft.com/office/drawing/2014/main" id="{C35D2056-767C-294A-BE0D-3C01AB3540E9}"/>
              </a:ext>
            </a:extLst>
          </p:cNvPr>
          <p:cNvSpPr>
            <a:spLocks noGrp="1"/>
          </p:cNvSpPr>
          <p:nvPr>
            <p:ph idx="1"/>
          </p:nvPr>
        </p:nvSpPr>
        <p:spPr>
          <a:xfrm>
            <a:off x="838200" y="1621941"/>
            <a:ext cx="10490860" cy="4826774"/>
          </a:xfrm>
        </p:spPr>
        <p:txBody>
          <a:bodyPr>
            <a:normAutofit/>
          </a:bodyPr>
          <a:lstStyle/>
          <a:p>
            <a:pPr marL="0" indent="0">
              <a:buNone/>
            </a:pPr>
            <a:r>
              <a:rPr lang="it-IT" dirty="0"/>
              <a:t>CIRILLO DI ALESSANDRIA:</a:t>
            </a:r>
          </a:p>
          <a:p>
            <a:pPr marL="0" indent="0">
              <a:buNone/>
            </a:pPr>
            <a:r>
              <a:rPr lang="it-IT" dirty="0"/>
              <a:t>“</a:t>
            </a:r>
            <a:r>
              <a:rPr lang="it-IT" i="1" dirty="0"/>
              <a:t>La Chiesa è una città santa, i cui abitatori ritengo siano coloro che raggiungono la santità per mezzo del pane vivo</a:t>
            </a:r>
            <a:r>
              <a:rPr lang="it-IT" dirty="0"/>
              <a:t>” </a:t>
            </a:r>
          </a:p>
          <a:p>
            <a:pPr marL="0" indent="0">
              <a:buNone/>
            </a:pPr>
            <a:endParaRPr lang="it-IT" dirty="0"/>
          </a:p>
          <a:p>
            <a:pPr marL="0" indent="0">
              <a:buNone/>
            </a:pPr>
            <a:r>
              <a:rPr lang="it-IT" dirty="0"/>
              <a:t>AMBROGIO DI MILANO:</a:t>
            </a:r>
          </a:p>
          <a:p>
            <a:pPr marL="0" indent="0">
              <a:buNone/>
            </a:pPr>
            <a:r>
              <a:rPr lang="it-IT" dirty="0"/>
              <a:t>“</a:t>
            </a:r>
            <a:r>
              <a:rPr lang="it-IT" i="1" dirty="0"/>
              <a:t>Aprite i vostri orecchi e aspirate il profumo della vita eterna effuso su di voi attraverso il dono dei sacramenti</a:t>
            </a:r>
            <a:r>
              <a:rPr lang="it-IT" dirty="0"/>
              <a:t>”</a:t>
            </a:r>
          </a:p>
        </p:txBody>
      </p:sp>
    </p:spTree>
    <p:extLst>
      <p:ext uri="{BB962C8B-B14F-4D97-AF65-F5344CB8AC3E}">
        <p14:creationId xmlns:p14="http://schemas.microsoft.com/office/powerpoint/2010/main" val="4102403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1C9D0E-12F1-4AB5-BD83-B1B84F234718}"/>
              </a:ext>
            </a:extLst>
          </p:cNvPr>
          <p:cNvSpPr>
            <a:spLocks noGrp="1"/>
          </p:cNvSpPr>
          <p:nvPr>
            <p:ph type="title"/>
          </p:nvPr>
        </p:nvSpPr>
        <p:spPr/>
        <p:txBody>
          <a:bodyPr/>
          <a:lstStyle/>
          <a:p>
            <a:r>
              <a:rPr lang="it-IT" dirty="0"/>
              <a:t>COMUNITÀ CRISTIANE OGGI E LITURGIA</a:t>
            </a:r>
          </a:p>
        </p:txBody>
      </p:sp>
      <p:sp>
        <p:nvSpPr>
          <p:cNvPr id="3" name="Segnaposto contenuto 2">
            <a:extLst>
              <a:ext uri="{FF2B5EF4-FFF2-40B4-BE49-F238E27FC236}">
                <a16:creationId xmlns:a16="http://schemas.microsoft.com/office/drawing/2014/main" id="{3B53A1B8-5B29-4C1E-88AE-E7DDA90D7002}"/>
              </a:ext>
            </a:extLst>
          </p:cNvPr>
          <p:cNvSpPr>
            <a:spLocks noGrp="1"/>
          </p:cNvSpPr>
          <p:nvPr>
            <p:ph idx="1"/>
          </p:nvPr>
        </p:nvSpPr>
        <p:spPr/>
        <p:txBody>
          <a:bodyPr/>
          <a:lstStyle/>
          <a:p>
            <a:r>
              <a:rPr lang="it-IT" i="1" dirty="0"/>
              <a:t>“Il futuro del cristianesimo in occidente dipende in larga misura dalla capacità che la Chiesa avrà di fare della sua liturgia la fonte della vita spirituale dei credenti. Per questo la liturgia è una responsabilità per la Chiesa di oggi. Mi convinco sempre di più che l’interrogativo decisivo al quale è necessario dare al più presto una risposta non è anzitutto come i credenti vivono la liturgia, quanto piuttosto se i credenti vivono della liturgia che celebrano”.</a:t>
            </a:r>
          </a:p>
          <a:p>
            <a:pPr marL="0" indent="0">
              <a:buNone/>
            </a:pPr>
            <a:r>
              <a:rPr lang="it-IT" i="1" dirty="0"/>
              <a:t>(</a:t>
            </a:r>
            <a:r>
              <a:rPr lang="it-IT" dirty="0"/>
              <a:t>Goffredo BOSELLI, </a:t>
            </a:r>
            <a:r>
              <a:rPr lang="it-IT" i="1" dirty="0"/>
              <a:t>Il senso spirituale della liturgia</a:t>
            </a:r>
            <a:r>
              <a:rPr lang="it-IT" dirty="0"/>
              <a:t>, Magnano (BI) 2011, </a:t>
            </a:r>
            <a:r>
              <a:rPr lang="it-IT" dirty="0" err="1"/>
              <a:t>Qiqajon</a:t>
            </a:r>
            <a:r>
              <a:rPr lang="it-IT" dirty="0"/>
              <a:t>)</a:t>
            </a:r>
          </a:p>
        </p:txBody>
      </p:sp>
    </p:spTree>
    <p:extLst>
      <p:ext uri="{BB962C8B-B14F-4D97-AF65-F5344CB8AC3E}">
        <p14:creationId xmlns:p14="http://schemas.microsoft.com/office/powerpoint/2010/main" val="1287573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5F22FE-4EBF-4E84-AD90-6BEA1E67BE0A}"/>
              </a:ext>
            </a:extLst>
          </p:cNvPr>
          <p:cNvSpPr>
            <a:spLocks noGrp="1"/>
          </p:cNvSpPr>
          <p:nvPr>
            <p:ph type="title"/>
          </p:nvPr>
        </p:nvSpPr>
        <p:spPr/>
        <p:txBody>
          <a:bodyPr/>
          <a:lstStyle/>
          <a:p>
            <a:r>
              <a:rPr lang="it-IT" dirty="0"/>
              <a:t>COMUNITÀ CRISTIANE OGGI E LITURGIA</a:t>
            </a:r>
          </a:p>
        </p:txBody>
      </p:sp>
      <p:sp>
        <p:nvSpPr>
          <p:cNvPr id="3" name="Segnaposto contenuto 2">
            <a:extLst>
              <a:ext uri="{FF2B5EF4-FFF2-40B4-BE49-F238E27FC236}">
                <a16:creationId xmlns:a16="http://schemas.microsoft.com/office/drawing/2014/main" id="{F51C8517-AC2F-4FFA-8E33-2D751C9F6894}"/>
              </a:ext>
            </a:extLst>
          </p:cNvPr>
          <p:cNvSpPr>
            <a:spLocks noGrp="1"/>
          </p:cNvSpPr>
          <p:nvPr>
            <p:ph idx="1"/>
          </p:nvPr>
        </p:nvSpPr>
        <p:spPr/>
        <p:txBody>
          <a:bodyPr/>
          <a:lstStyle/>
          <a:p>
            <a:r>
              <a:rPr lang="it-IT" dirty="0"/>
              <a:t>l’eucaristia esprime proprio la dimensione del Regno nel suo venire a noi perché tutta la nostra storia sia attraversata dalla sua luce. Attendere la sua venuta esprime perciò la tensione escatologica del nostro desiderare e agire facendo del nostro tempo concreto un tempo aperto sull’eterno, un tempo toccato dall’eternità. Non aspettiamo l’eternità, ma viviamo l’eternità nel tempo. Il Cristo ha reso il tempo eucaristia, lo ha spezzato come ha spezzato il pane così che fino alla fine del mondo il più piccolo frammento del tempo contiene la pienezza del mistero di Cristo.</a:t>
            </a:r>
          </a:p>
        </p:txBody>
      </p:sp>
    </p:spTree>
    <p:extLst>
      <p:ext uri="{BB962C8B-B14F-4D97-AF65-F5344CB8AC3E}">
        <p14:creationId xmlns:p14="http://schemas.microsoft.com/office/powerpoint/2010/main" val="534871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159D2F-7E3F-4E03-8C6F-9792A12B04AD}"/>
              </a:ext>
            </a:extLst>
          </p:cNvPr>
          <p:cNvSpPr>
            <a:spLocks noGrp="1"/>
          </p:cNvSpPr>
          <p:nvPr>
            <p:ph type="title"/>
          </p:nvPr>
        </p:nvSpPr>
        <p:spPr/>
        <p:txBody>
          <a:bodyPr/>
          <a:lstStyle/>
          <a:p>
            <a:r>
              <a:rPr lang="it-IT" dirty="0"/>
              <a:t>COMUNITÀ CRISTIANE OGGI E LITURGIA</a:t>
            </a:r>
          </a:p>
        </p:txBody>
      </p:sp>
      <p:sp>
        <p:nvSpPr>
          <p:cNvPr id="3" name="Segnaposto contenuto 2">
            <a:extLst>
              <a:ext uri="{FF2B5EF4-FFF2-40B4-BE49-F238E27FC236}">
                <a16:creationId xmlns:a16="http://schemas.microsoft.com/office/drawing/2014/main" id="{097F059B-1E05-4D65-949A-B54FC1702852}"/>
              </a:ext>
            </a:extLst>
          </p:cNvPr>
          <p:cNvSpPr>
            <a:spLocks noGrp="1"/>
          </p:cNvSpPr>
          <p:nvPr>
            <p:ph idx="1"/>
          </p:nvPr>
        </p:nvSpPr>
        <p:spPr>
          <a:xfrm>
            <a:off x="838200" y="1825625"/>
            <a:ext cx="10515600" cy="4814072"/>
          </a:xfrm>
        </p:spPr>
        <p:txBody>
          <a:bodyPr>
            <a:normAutofit lnSpcReduction="10000"/>
          </a:bodyPr>
          <a:lstStyle/>
          <a:p>
            <a:pPr marL="0" indent="0">
              <a:buNone/>
            </a:pPr>
            <a:r>
              <a:rPr lang="it-IT" b="1" dirty="0"/>
              <a:t>STILE DI VITA</a:t>
            </a:r>
            <a:r>
              <a:rPr lang="it-IT" dirty="0"/>
              <a:t>: peccatori perdonati e perdonanti</a:t>
            </a:r>
          </a:p>
          <a:p>
            <a:pPr marL="0" indent="0">
              <a:buNone/>
            </a:pPr>
            <a:r>
              <a:rPr lang="it-IT" b="1" dirty="0"/>
              <a:t>S. EFREM</a:t>
            </a:r>
            <a:r>
              <a:rPr lang="it-IT" dirty="0"/>
              <a:t>: «</a:t>
            </a:r>
            <a:r>
              <a:rPr lang="it-IT" i="1" dirty="0"/>
              <a:t>La chiesa è un’assemblea di peccatori che si pentono</a:t>
            </a:r>
            <a:r>
              <a:rPr lang="it-IT" dirty="0"/>
              <a:t>»</a:t>
            </a:r>
          </a:p>
          <a:p>
            <a:pPr marL="0" indent="0">
              <a:buNone/>
            </a:pPr>
            <a:r>
              <a:rPr lang="it-IT" dirty="0"/>
              <a:t>	“</a:t>
            </a:r>
            <a:r>
              <a:rPr lang="it-IT" i="1" dirty="0"/>
              <a:t>Dio ha perdonato a voi in Cristo</a:t>
            </a:r>
            <a:r>
              <a:rPr lang="it-IT" dirty="0"/>
              <a:t>” (</a:t>
            </a:r>
            <a:r>
              <a:rPr lang="it-IT" dirty="0" err="1"/>
              <a:t>Ef</a:t>
            </a:r>
            <a:r>
              <a:rPr lang="it-IT" dirty="0"/>
              <a:t> 4,32), “Dio ha fatto grazia di sé a voi in Cristo”.  </a:t>
            </a:r>
          </a:p>
          <a:p>
            <a:pPr marL="0" indent="0">
              <a:buNone/>
            </a:pPr>
            <a:r>
              <a:rPr lang="it-IT" dirty="0"/>
              <a:t>	Quando nella preghiera del Padre nostro domandiamo: ‘rimetti a noi i nostri debiti, come noi li rimettiamo ai nostri debitori’, domandiamo prima di tutto di diventare così coscienti del nostro essere peccatori da poter gustare l’amore perdonante di Dio ogni giorno, a tal punto da condividerne l’esperienza con tutti. In effetti, più questa esperienza è profonda e veritiera, più possiamo accedere a quello stile di vita divina che corrisponde al far grazia di noi a tutti in Cristo, nell’imitazione di Dio, e così ritrovarci veri figli dell’Altissimo. </a:t>
            </a:r>
          </a:p>
        </p:txBody>
      </p:sp>
    </p:spTree>
    <p:extLst>
      <p:ext uri="{BB962C8B-B14F-4D97-AF65-F5344CB8AC3E}">
        <p14:creationId xmlns:p14="http://schemas.microsoft.com/office/powerpoint/2010/main" val="33909930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a:blip r:embed="rId2">
            <a:alphaModFix amt="24000"/>
          </a:blip>
          <a:stretch>
            <a:fillRect/>
          </a:stretch>
        </p:blipFill>
        <p:spPr>
          <a:xfrm>
            <a:off x="419101" y="-42379"/>
            <a:ext cx="12169133" cy="6857999"/>
          </a:xfrm>
          <a:prstGeom prst="rect">
            <a:avLst/>
          </a:prstGeom>
          <a:effectLst>
            <a:outerShdw dist="50800" sx="1000" sy="1000" algn="ctr" rotWithShape="0">
              <a:srgbClr val="000000"/>
            </a:outerShdw>
            <a:reflection endPos="1000" dir="5400000" sy="-100000" algn="bl" rotWithShape="0"/>
            <a:softEdge rad="698500"/>
          </a:effectLst>
        </p:spPr>
      </p:pic>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838200" y="-42379"/>
            <a:ext cx="8382830" cy="1325563"/>
          </a:xfrm>
        </p:spPr>
        <p:txBody>
          <a:bodyPr/>
          <a:lstStyle/>
          <a:p>
            <a:r>
              <a:rPr lang="it-IT" dirty="0"/>
              <a:t>CRISTIANESIMO – IMMAGINI - ARTE</a:t>
            </a:r>
          </a:p>
        </p:txBody>
      </p:sp>
      <p:sp>
        <p:nvSpPr>
          <p:cNvPr id="3" name="Sottotitolo 2">
            <a:extLst>
              <a:ext uri="{FF2B5EF4-FFF2-40B4-BE49-F238E27FC236}">
                <a16:creationId xmlns:a16="http://schemas.microsoft.com/office/drawing/2014/main" id="{C35D2056-767C-294A-BE0D-3C01AB3540E9}"/>
              </a:ext>
            </a:extLst>
          </p:cNvPr>
          <p:cNvSpPr>
            <a:spLocks noGrp="1"/>
          </p:cNvSpPr>
          <p:nvPr>
            <p:ph idx="1"/>
          </p:nvPr>
        </p:nvSpPr>
        <p:spPr>
          <a:xfrm>
            <a:off x="838199" y="1265397"/>
            <a:ext cx="9276761" cy="4909160"/>
          </a:xfrm>
        </p:spPr>
        <p:txBody>
          <a:bodyPr>
            <a:normAutofit lnSpcReduction="10000"/>
          </a:bodyPr>
          <a:lstStyle/>
          <a:p>
            <a:pPr marL="0" indent="0">
              <a:buNone/>
            </a:pPr>
            <a:r>
              <a:rPr lang="it-IT" b="1" dirty="0"/>
              <a:t>Col 1,15: Egli è immagine del Dio invisibile,  primogenito di tutta la creazione…</a:t>
            </a:r>
          </a:p>
          <a:p>
            <a:pPr marL="0" indent="0">
              <a:buNone/>
            </a:pPr>
            <a:r>
              <a:rPr lang="it-IT" b="1" dirty="0"/>
              <a:t>ESEMPIO: BATTESIMO – PIERO DELLA FRANCESCA</a:t>
            </a:r>
          </a:p>
          <a:p>
            <a:pPr marL="0" indent="0">
              <a:buNone/>
            </a:pPr>
            <a:r>
              <a:rPr lang="it-IT" b="1" dirty="0"/>
              <a:t>Tappa nella ricerca anatomica e paesaggistica del Quattrocento, ma occorre leggere l’immagine soprattutto nei termini della sua funzione e provenienza – come pala d’altare, creata per una chiesa monastica. Ricollega il corpo, classicamente bello del Cristo, al mistero celebrato davanti ad esso: l’Eucaristia che rende presente il </a:t>
            </a:r>
            <a:r>
              <a:rPr lang="it-IT" b="1" i="1" dirty="0"/>
              <a:t>corpus </a:t>
            </a:r>
            <a:r>
              <a:rPr lang="it-IT" b="1" i="1" dirty="0" err="1"/>
              <a:t>Christi</a:t>
            </a:r>
            <a:r>
              <a:rPr lang="it-IT" b="1" dirty="0"/>
              <a:t> in forma sacramentale; legge il paesaggio lucente e silenzioso in rapporto alla vita dei monaci contemplativi per la cui chiesa l’opera fu eseguita. </a:t>
            </a:r>
            <a:endParaRPr lang="it-IT" dirty="0"/>
          </a:p>
        </p:txBody>
      </p:sp>
    </p:spTree>
    <p:extLst>
      <p:ext uri="{BB962C8B-B14F-4D97-AF65-F5344CB8AC3E}">
        <p14:creationId xmlns:p14="http://schemas.microsoft.com/office/powerpoint/2010/main" val="3518047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D840F0-AD89-4050-ACB7-2F11A1F2CDD0}"/>
              </a:ext>
            </a:extLst>
          </p:cNvPr>
          <p:cNvSpPr>
            <a:spLocks noGrp="1"/>
          </p:cNvSpPr>
          <p:nvPr>
            <p:ph type="title"/>
          </p:nvPr>
        </p:nvSpPr>
        <p:spPr/>
        <p:txBody>
          <a:bodyPr/>
          <a:lstStyle/>
          <a:p>
            <a:r>
              <a:rPr lang="it-IT" dirty="0"/>
              <a:t>COMUNITÀ CRISTIANE OGGI E LITURGIA</a:t>
            </a:r>
          </a:p>
        </p:txBody>
      </p:sp>
      <p:sp>
        <p:nvSpPr>
          <p:cNvPr id="3" name="Segnaposto contenuto 2">
            <a:extLst>
              <a:ext uri="{FF2B5EF4-FFF2-40B4-BE49-F238E27FC236}">
                <a16:creationId xmlns:a16="http://schemas.microsoft.com/office/drawing/2014/main" id="{3F7C64A8-D1D1-4D59-AA55-97999A2CDAC8}"/>
              </a:ext>
            </a:extLst>
          </p:cNvPr>
          <p:cNvSpPr>
            <a:spLocks noGrp="1"/>
          </p:cNvSpPr>
          <p:nvPr>
            <p:ph idx="1"/>
          </p:nvPr>
        </p:nvSpPr>
        <p:spPr/>
        <p:txBody>
          <a:bodyPr>
            <a:normAutofit lnSpcReduction="10000"/>
          </a:bodyPr>
          <a:lstStyle/>
          <a:p>
            <a:r>
              <a:rPr lang="it-IT" dirty="0"/>
              <a:t>MASSIMO CONFESSORE:</a:t>
            </a:r>
          </a:p>
          <a:p>
            <a:pPr marL="0" indent="0">
              <a:buNone/>
            </a:pPr>
            <a:r>
              <a:rPr lang="it-IT" dirty="0"/>
              <a:t>	“</a:t>
            </a:r>
            <a:r>
              <a:rPr lang="it-IT" i="1" dirty="0"/>
              <a:t>La Scrittura rivela infatti con questo che chi non ha perfettamente perdonato a chi cade e non ha presentato a Dio un cuore privo di tristezza, reso splendente dalla luce della riconciliazione con il prossimo, non otterrà la grazia dei beni per cui ha pregato, e, per giusto giudizio, sarà consegnato alla tentazione e al Maligno. Imparerà così a purificarsi dalle colpe, eliminando le sue lagnanze contro gli altri… È detto infatti: Se voi non rimettete agli uomini i loro peccati, neppure il Padre vostro celeste li rimetterà a voi. Così non soltanto riceveremo il perdono delle colpe commesse, ma, oltre a ciò, vinceremo la legge del peccato, perché non sarà permesso che noi ne facciamo l’esperienza</a:t>
            </a:r>
            <a:r>
              <a:rPr lang="it-IT" dirty="0"/>
              <a:t>”.</a:t>
            </a:r>
          </a:p>
          <a:p>
            <a:endParaRPr lang="it-IT" dirty="0"/>
          </a:p>
        </p:txBody>
      </p:sp>
    </p:spTree>
    <p:extLst>
      <p:ext uri="{BB962C8B-B14F-4D97-AF65-F5344CB8AC3E}">
        <p14:creationId xmlns:p14="http://schemas.microsoft.com/office/powerpoint/2010/main" val="13864344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681DDF-40FE-4023-954A-6EC017CCF335}"/>
              </a:ext>
            </a:extLst>
          </p:cNvPr>
          <p:cNvSpPr>
            <a:spLocks noGrp="1"/>
          </p:cNvSpPr>
          <p:nvPr>
            <p:ph type="title"/>
          </p:nvPr>
        </p:nvSpPr>
        <p:spPr/>
        <p:txBody>
          <a:bodyPr/>
          <a:lstStyle/>
          <a:p>
            <a:r>
              <a:rPr lang="it-IT" dirty="0"/>
              <a:t>COMUNITÀ CRISTIANE OGGI E LITURGIA</a:t>
            </a:r>
          </a:p>
        </p:txBody>
      </p:sp>
      <p:sp>
        <p:nvSpPr>
          <p:cNvPr id="3" name="Segnaposto contenuto 2">
            <a:extLst>
              <a:ext uri="{FF2B5EF4-FFF2-40B4-BE49-F238E27FC236}">
                <a16:creationId xmlns:a16="http://schemas.microsoft.com/office/drawing/2014/main" id="{C9ABCDB7-8B33-432D-B79B-69EC585F5592}"/>
              </a:ext>
            </a:extLst>
          </p:cNvPr>
          <p:cNvSpPr>
            <a:spLocks noGrp="1"/>
          </p:cNvSpPr>
          <p:nvPr>
            <p:ph idx="1"/>
          </p:nvPr>
        </p:nvSpPr>
        <p:spPr/>
        <p:txBody>
          <a:bodyPr>
            <a:normAutofit fontScale="92500"/>
          </a:bodyPr>
          <a:lstStyle/>
          <a:p>
            <a:pPr marL="0" indent="0">
              <a:buNone/>
            </a:pPr>
            <a:r>
              <a:rPr lang="it-IT" b="1" i="1" dirty="0"/>
              <a:t>stile</a:t>
            </a:r>
            <a:r>
              <a:rPr lang="it-IT" b="1" dirty="0"/>
              <a:t> di responsabilità nell’agire</a:t>
            </a:r>
          </a:p>
          <a:p>
            <a:pPr marL="0" indent="0">
              <a:buNone/>
            </a:pPr>
            <a:endParaRPr lang="it-IT" dirty="0"/>
          </a:p>
          <a:p>
            <a:pPr>
              <a:buFontTx/>
              <a:buChar char="-"/>
            </a:pPr>
            <a:r>
              <a:rPr lang="it-IT" dirty="0"/>
              <a:t>Riconoscersi peccatori è la condizione per gustare la misericordia di Dio, per gustare il suo perdono sanante e rinnovante. </a:t>
            </a:r>
          </a:p>
          <a:p>
            <a:pPr>
              <a:buFontTx/>
              <a:buChar char="-"/>
            </a:pPr>
            <a:r>
              <a:rPr lang="it-IT" dirty="0"/>
              <a:t>Non si tratta però semplicemente del fatto che io venga perdonato, ma di accogliere il perdono di Dio per far risplendere la Sua presenza, nella sua dimensione di misericordia e di amore incondizionato, in questo mondo. </a:t>
            </a:r>
          </a:p>
          <a:p>
            <a:pPr>
              <a:buFontTx/>
              <a:buChar char="-"/>
            </a:pPr>
            <a:r>
              <a:rPr lang="it-IT" dirty="0"/>
              <a:t>Accettazione del compito: favorire la riconciliazione con Dio e con se stessi, con i fratelli, con il mondo, liberando gli spazi del cuore e creando rapporti rinnovati. </a:t>
            </a:r>
          </a:p>
        </p:txBody>
      </p:sp>
    </p:spTree>
    <p:extLst>
      <p:ext uri="{BB962C8B-B14F-4D97-AF65-F5344CB8AC3E}">
        <p14:creationId xmlns:p14="http://schemas.microsoft.com/office/powerpoint/2010/main" val="3459514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43C362-FEAA-47CB-AC39-97B046E63D90}"/>
              </a:ext>
            </a:extLst>
          </p:cNvPr>
          <p:cNvSpPr>
            <a:spLocks noGrp="1"/>
          </p:cNvSpPr>
          <p:nvPr>
            <p:ph type="title"/>
          </p:nvPr>
        </p:nvSpPr>
        <p:spPr/>
        <p:txBody>
          <a:bodyPr/>
          <a:lstStyle/>
          <a:p>
            <a:r>
              <a:rPr lang="it-IT" dirty="0"/>
              <a:t>COMUNITÀ CRISTIANE OGGI E LITURGIA</a:t>
            </a:r>
          </a:p>
        </p:txBody>
      </p:sp>
      <p:sp>
        <p:nvSpPr>
          <p:cNvPr id="3" name="Segnaposto contenuto 2">
            <a:extLst>
              <a:ext uri="{FF2B5EF4-FFF2-40B4-BE49-F238E27FC236}">
                <a16:creationId xmlns:a16="http://schemas.microsoft.com/office/drawing/2014/main" id="{D1F4A536-955E-46F7-A154-3AB3D0D1C57C}"/>
              </a:ext>
            </a:extLst>
          </p:cNvPr>
          <p:cNvSpPr>
            <a:spLocks noGrp="1"/>
          </p:cNvSpPr>
          <p:nvPr>
            <p:ph idx="1"/>
          </p:nvPr>
        </p:nvSpPr>
        <p:spPr>
          <a:xfrm>
            <a:off x="838199" y="1825625"/>
            <a:ext cx="10681355" cy="4961674"/>
          </a:xfrm>
        </p:spPr>
        <p:txBody>
          <a:bodyPr>
            <a:normAutofit/>
          </a:bodyPr>
          <a:lstStyle/>
          <a:p>
            <a:r>
              <a:rPr lang="it-IT" dirty="0"/>
              <a:t>Ogni volta che noi non rimettiamo i debiti a qualcuno, gli impediamo di poter fare esperienza dell'amore che Dio ha per lui. Tale è la solidarietà di sentimenti tra Dio e i suoi figli! Una responsabilità del genere, nel mondo, è tipica dell’esperienza cristiana. Qui si coglie la potenza del lievito evangelico attivo nel mondo di cui la Chiesa è portatrice. </a:t>
            </a:r>
          </a:p>
          <a:p>
            <a:r>
              <a:rPr lang="it-IT" dirty="0"/>
              <a:t>Se il nostro agire e il nostro parlare, anche nella difesa della verità di fronte al mondo, non pescano e non rimandano a quella esperienza, non sono allusive di quella realtà, non trascinano al desiderio di quella realtà, sono ancora gesti e parole veri? </a:t>
            </a:r>
            <a:r>
              <a:rPr lang="it-IT" b="1" dirty="0"/>
              <a:t>Senza questa </a:t>
            </a:r>
            <a:r>
              <a:rPr lang="it-IT" b="1" i="1" dirty="0"/>
              <a:t>verità</a:t>
            </a:r>
            <a:r>
              <a:rPr lang="it-IT" b="1" dirty="0"/>
              <a:t>, i cuori possono intendersi, il mistero di Dio può apparire nella sua bellezza, la chiesa è ancora sacramento godibile di salvezza? </a:t>
            </a:r>
          </a:p>
          <a:p>
            <a:endParaRPr lang="it-IT" dirty="0"/>
          </a:p>
          <a:p>
            <a:endParaRPr lang="it-IT" dirty="0"/>
          </a:p>
        </p:txBody>
      </p:sp>
    </p:spTree>
    <p:extLst>
      <p:ext uri="{BB962C8B-B14F-4D97-AF65-F5344CB8AC3E}">
        <p14:creationId xmlns:p14="http://schemas.microsoft.com/office/powerpoint/2010/main" val="4186107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a:blip r:embed="rId2">
            <a:alphaModFix amt="24000"/>
          </a:blip>
          <a:stretch>
            <a:fillRect/>
          </a:stretch>
        </p:blipFill>
        <p:spPr>
          <a:xfrm>
            <a:off x="22866" y="0"/>
            <a:ext cx="12169133" cy="6857999"/>
          </a:xfrm>
          <a:prstGeom prst="rect">
            <a:avLst/>
          </a:prstGeom>
          <a:effectLst>
            <a:outerShdw dist="50800" sx="1000" sy="1000" algn="ctr" rotWithShape="0">
              <a:srgbClr val="000000"/>
            </a:outerShdw>
            <a:reflection endPos="1000" dir="5400000" sy="-100000" algn="bl" rotWithShape="0"/>
            <a:softEdge rad="698500"/>
          </a:effectLst>
        </p:spPr>
      </p:pic>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838200" y="190095"/>
            <a:ext cx="8382830" cy="1325563"/>
          </a:xfrm>
        </p:spPr>
        <p:txBody>
          <a:bodyPr/>
          <a:lstStyle/>
          <a:p>
            <a:r>
              <a:rPr lang="it-IT" dirty="0"/>
              <a:t>SS. TRINITÀ DI RUBLEV</a:t>
            </a:r>
          </a:p>
        </p:txBody>
      </p:sp>
      <p:sp>
        <p:nvSpPr>
          <p:cNvPr id="3" name="Sottotitolo 2">
            <a:extLst>
              <a:ext uri="{FF2B5EF4-FFF2-40B4-BE49-F238E27FC236}">
                <a16:creationId xmlns:a16="http://schemas.microsoft.com/office/drawing/2014/main" id="{C35D2056-767C-294A-BE0D-3C01AB3540E9}"/>
              </a:ext>
            </a:extLst>
          </p:cNvPr>
          <p:cNvSpPr>
            <a:spLocks noGrp="1"/>
          </p:cNvSpPr>
          <p:nvPr>
            <p:ph idx="1"/>
          </p:nvPr>
        </p:nvSpPr>
        <p:spPr>
          <a:xfrm>
            <a:off x="838200" y="1360686"/>
            <a:ext cx="4770453" cy="4826774"/>
          </a:xfrm>
        </p:spPr>
        <p:txBody>
          <a:bodyPr>
            <a:normAutofit fontScale="85000" lnSpcReduction="20000"/>
          </a:bodyPr>
          <a:lstStyle/>
          <a:p>
            <a:pPr marL="0" indent="0">
              <a:buNone/>
            </a:pPr>
            <a:r>
              <a:rPr lang="it-IT" dirty="0"/>
              <a:t>O Dio creatore delle cose visibili e invisibili,</a:t>
            </a:r>
          </a:p>
          <a:p>
            <a:pPr marL="0" indent="0">
              <a:buNone/>
            </a:pPr>
            <a:r>
              <a:rPr lang="it-IT" dirty="0"/>
              <a:t>luce vera e pace che riconcilia.</a:t>
            </a:r>
          </a:p>
          <a:p>
            <a:pPr marL="0" indent="0">
              <a:buNone/>
            </a:pPr>
            <a:r>
              <a:rPr lang="it-IT" dirty="0"/>
              <a:t>Tu che doni la tranquillità e l'amore,</a:t>
            </a:r>
          </a:p>
          <a:p>
            <a:pPr marL="0" indent="0">
              <a:buNone/>
            </a:pPr>
            <a:r>
              <a:rPr lang="it-IT" dirty="0"/>
              <a:t>consola noi, tuoi servi, con la pace perfetta;</a:t>
            </a:r>
          </a:p>
          <a:p>
            <a:pPr marL="0" indent="0">
              <a:buNone/>
            </a:pPr>
            <a:r>
              <a:rPr lang="it-IT" dirty="0"/>
              <a:t>allietaci con la piena serenità,</a:t>
            </a:r>
          </a:p>
          <a:p>
            <a:pPr marL="0" indent="0">
              <a:buNone/>
            </a:pPr>
            <a:r>
              <a:rPr lang="it-IT" dirty="0"/>
              <a:t>per quell'amore con cui ridoni la gioia al peccatore,</a:t>
            </a:r>
          </a:p>
          <a:p>
            <a:pPr marL="0" indent="0">
              <a:buNone/>
            </a:pPr>
            <a:r>
              <a:rPr lang="it-IT" dirty="0"/>
              <a:t>guidaci alla pace del cuore e legaci gli uni agli altri.</a:t>
            </a:r>
          </a:p>
          <a:p>
            <a:pPr marL="0" indent="0">
              <a:buNone/>
            </a:pPr>
            <a:r>
              <a:rPr lang="it-IT" dirty="0"/>
              <a:t>Allontana l'ira, l'odio, l'invidia e le liti;</a:t>
            </a:r>
          </a:p>
          <a:p>
            <a:pPr marL="0" indent="0">
              <a:buNone/>
            </a:pPr>
            <a:r>
              <a:rPr lang="it-IT" dirty="0"/>
              <a:t>dona a tutti il tuo Santo Spirito.</a:t>
            </a:r>
          </a:p>
          <a:p>
            <a:pPr marL="0" indent="0">
              <a:buNone/>
            </a:pPr>
            <a:endParaRPr lang="it-IT" dirty="0"/>
          </a:p>
        </p:txBody>
      </p:sp>
      <p:pic>
        <p:nvPicPr>
          <p:cNvPr id="6" name="Immagine 5" descr="Immagine che contiene testo, libro&#10;&#10;Descrizione generata automaticamente">
            <a:extLst>
              <a:ext uri="{FF2B5EF4-FFF2-40B4-BE49-F238E27FC236}">
                <a16:creationId xmlns:a16="http://schemas.microsoft.com/office/drawing/2014/main" id="{346D61F0-C1C5-4D53-BD18-7215FB360FBF}"/>
              </a:ext>
            </a:extLst>
          </p:cNvPr>
          <p:cNvPicPr>
            <a:picLocks noChangeAspect="1"/>
          </p:cNvPicPr>
          <p:nvPr/>
        </p:nvPicPr>
        <p:blipFill>
          <a:blip r:embed="rId3"/>
          <a:stretch>
            <a:fillRect/>
          </a:stretch>
        </p:blipFill>
        <p:spPr>
          <a:xfrm>
            <a:off x="6179577" y="13647"/>
            <a:ext cx="5508433" cy="6857999"/>
          </a:xfrm>
          <a:prstGeom prst="rect">
            <a:avLst/>
          </a:prstGeom>
        </p:spPr>
      </p:pic>
    </p:spTree>
    <p:extLst>
      <p:ext uri="{BB962C8B-B14F-4D97-AF65-F5344CB8AC3E}">
        <p14:creationId xmlns:p14="http://schemas.microsoft.com/office/powerpoint/2010/main" val="4145489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C986E3-A897-488F-9AE4-D7DA5B456798}"/>
              </a:ext>
            </a:extLst>
          </p:cNvPr>
          <p:cNvSpPr>
            <a:spLocks noGrp="1"/>
          </p:cNvSpPr>
          <p:nvPr>
            <p:ph type="title"/>
          </p:nvPr>
        </p:nvSpPr>
        <p:spPr/>
        <p:txBody>
          <a:bodyPr/>
          <a:lstStyle/>
          <a:p>
            <a:r>
              <a:rPr lang="it-IT" dirty="0"/>
              <a:t>SS. TRINITA’ DI RUBLEV</a:t>
            </a:r>
          </a:p>
        </p:txBody>
      </p:sp>
      <p:sp>
        <p:nvSpPr>
          <p:cNvPr id="3" name="Segnaposto contenuto 2">
            <a:extLst>
              <a:ext uri="{FF2B5EF4-FFF2-40B4-BE49-F238E27FC236}">
                <a16:creationId xmlns:a16="http://schemas.microsoft.com/office/drawing/2014/main" id="{A749CC03-3C49-4D72-8E8F-D0D6E1D94E34}"/>
              </a:ext>
            </a:extLst>
          </p:cNvPr>
          <p:cNvSpPr>
            <a:spLocks noGrp="1"/>
          </p:cNvSpPr>
          <p:nvPr>
            <p:ph idx="1"/>
          </p:nvPr>
        </p:nvSpPr>
        <p:spPr/>
        <p:txBody>
          <a:bodyPr>
            <a:normAutofit fontScale="85000" lnSpcReduction="10000"/>
          </a:bodyPr>
          <a:lstStyle/>
          <a:p>
            <a:r>
              <a:rPr lang="it-IT" dirty="0"/>
              <a:t>E' stato chiesto ad un gruppo di ragazzini di esprimere le loro impressioni dopo aver sostato cinque minuti in osservazione davanti all'icona della Trinità. Una ragazzina dodicenne - i ragazzi hanno spesso delle idee geniali improvvise - ha svelato uno dei segreti di quest'icona. Diceva: contemplando l'amore che intercorre tra i tre angeli  mi è venuto il desiderio di entrare in quella intimità, </a:t>
            </a:r>
            <a:r>
              <a:rPr lang="it-IT" dirty="0" err="1"/>
              <a:t>perchè</a:t>
            </a:r>
            <a:r>
              <a:rPr lang="it-IT" dirty="0"/>
              <a:t> deve essere tanto bella. E poi ho notato che sul davanti c'è un posto libero alla tavola degli angeli. Mi sono sentita invitata. Quello è proprio il posto che Dio ha riservato per ciascuno di noi. Lui non sta felice da solo.</a:t>
            </a:r>
          </a:p>
          <a:p>
            <a:r>
              <a:rPr lang="it-IT" dirty="0"/>
              <a:t>Ecco. Se non ci sentiamo invitati a quel posto, difficilmente sapremo riconoscere il bisogno di comunione dei cuori. E allora come potremo rispondervi, se nemmeno siamo capaci di sentire l'appello? In fondo, tutti i nostri peccati si riducono a questo, ci rendono insensibili a questo appello. Ma è proprio su questo che verremo giudicati. Avevo fame e mi avete dato da mangiare. Avevo sete e mi avete dato da bere .... Incontriamo Dio se siamo capaci di sentirlo in un uomo. </a:t>
            </a:r>
          </a:p>
          <a:p>
            <a:pPr marL="0" indent="0">
              <a:buNone/>
            </a:pPr>
            <a:endParaRPr lang="it-IT" dirty="0"/>
          </a:p>
        </p:txBody>
      </p:sp>
    </p:spTree>
    <p:extLst>
      <p:ext uri="{BB962C8B-B14F-4D97-AF65-F5344CB8AC3E}">
        <p14:creationId xmlns:p14="http://schemas.microsoft.com/office/powerpoint/2010/main" val="3589595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a:blip r:embed="rId2">
            <a:alphaModFix amt="24000"/>
          </a:blip>
          <a:stretch>
            <a:fillRect/>
          </a:stretch>
        </p:blipFill>
        <p:spPr>
          <a:xfrm>
            <a:off x="22866" y="0"/>
            <a:ext cx="12169133" cy="6857999"/>
          </a:xfrm>
          <a:prstGeom prst="rect">
            <a:avLst/>
          </a:prstGeom>
          <a:effectLst>
            <a:outerShdw dist="50800" sx="1000" sy="1000" algn="ctr" rotWithShape="0">
              <a:srgbClr val="000000"/>
            </a:outerShdw>
            <a:reflection endPos="1000" dir="5400000" sy="-100000" algn="bl" rotWithShape="0"/>
            <a:softEdge rad="698500"/>
          </a:effectLst>
        </p:spPr>
      </p:pic>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838200" y="190095"/>
            <a:ext cx="8382830" cy="1325563"/>
          </a:xfrm>
        </p:spPr>
        <p:txBody>
          <a:bodyPr/>
          <a:lstStyle/>
          <a:p>
            <a:r>
              <a:rPr lang="it-IT" dirty="0"/>
              <a:t>GIUDIZIO UNIVERSALE - VORONET</a:t>
            </a:r>
          </a:p>
        </p:txBody>
      </p:sp>
      <p:sp>
        <p:nvSpPr>
          <p:cNvPr id="3" name="Sottotitolo 2">
            <a:extLst>
              <a:ext uri="{FF2B5EF4-FFF2-40B4-BE49-F238E27FC236}">
                <a16:creationId xmlns:a16="http://schemas.microsoft.com/office/drawing/2014/main" id="{C35D2056-767C-294A-BE0D-3C01AB3540E9}"/>
              </a:ext>
            </a:extLst>
          </p:cNvPr>
          <p:cNvSpPr>
            <a:spLocks noGrp="1"/>
          </p:cNvSpPr>
          <p:nvPr>
            <p:ph idx="1"/>
          </p:nvPr>
        </p:nvSpPr>
        <p:spPr>
          <a:xfrm>
            <a:off x="226243" y="1291472"/>
            <a:ext cx="3648174" cy="5342924"/>
          </a:xfrm>
        </p:spPr>
        <p:txBody>
          <a:bodyPr>
            <a:normAutofit fontScale="55000" lnSpcReduction="20000"/>
          </a:bodyPr>
          <a:lstStyle/>
          <a:p>
            <a:pPr marL="0" indent="0">
              <a:buNone/>
            </a:pPr>
            <a:r>
              <a:rPr lang="it-IT" dirty="0"/>
              <a:t>A sinistra del Trono le nazioni: Ebrei, Turchi, Tatari, </a:t>
            </a:r>
            <a:r>
              <a:rPr lang="it-IT" dirty="0" err="1"/>
              <a:t>Armeni,Latini</a:t>
            </a:r>
            <a:r>
              <a:rPr lang="it-IT" dirty="0"/>
              <a:t>, Arabi, raggruppati per etnia, con profusione di dettagli nelle fisionomie e nei costumi specifici; a destra i fedeli, raggruppati e caratterizzati a loro volta da vestiti e attributi tipici, suddivisi in profeti, gerarchi, martiri, asceti. Tutti attendono, guidati da Mosè e da s. Paolo, la rivelazione della loro sorte. Se il pittore li ha separati nell’organizzazione spaziale dell’immagine, ciò non attiene alla Parola del Giudizio propriamente detta; questa non dev’essere pronunziata attraverso o nell’immagine. Gli infedeli sono rappresentati altrettanto degnamente dei vescovi. La dannazione è sospinta fuori dal mondo della visibilità e della rivelazione. Ciò che l’immagine indica come distinte sono solo le vie che ciascuno segue fino ai piedi del Trono. Il grande abisso che separa il ricco Epulone, la cui anima assetata resta prigioniera nell’oceano di fiamme, dal povero Lazzaro, addormentato al suono dell’arpa di Davide e accolto da un angelo, non separa ancora le nazioni, non divide la creazione, perché sta al Giudice rendere Giustizia nel gran Giorno della fine. Un unico spazio contiene al tempo stesso il disegno escatologico, che rimane nascosto e la realtà storica rivelata.</a:t>
            </a:r>
          </a:p>
          <a:p>
            <a:pPr marL="0" indent="0">
              <a:buNone/>
            </a:pPr>
            <a:endParaRPr lang="it-IT" dirty="0"/>
          </a:p>
        </p:txBody>
      </p:sp>
      <p:pic>
        <p:nvPicPr>
          <p:cNvPr id="6" name="Immagine 5" descr="Immagine che contiene edificio&#10;&#10;Descrizione generata automaticamente">
            <a:extLst>
              <a:ext uri="{FF2B5EF4-FFF2-40B4-BE49-F238E27FC236}">
                <a16:creationId xmlns:a16="http://schemas.microsoft.com/office/drawing/2014/main" id="{17351777-E553-40B7-8F42-6CFD0FA23C0A}"/>
              </a:ext>
            </a:extLst>
          </p:cNvPr>
          <p:cNvPicPr>
            <a:picLocks noChangeAspect="1"/>
          </p:cNvPicPr>
          <p:nvPr/>
        </p:nvPicPr>
        <p:blipFill rotWithShape="1">
          <a:blip r:embed="rId3"/>
          <a:srcRect r="6386" b="5534"/>
          <a:stretch/>
        </p:blipFill>
        <p:spPr>
          <a:xfrm>
            <a:off x="4204354" y="1291472"/>
            <a:ext cx="7788547" cy="5567110"/>
          </a:xfrm>
          <a:prstGeom prst="rect">
            <a:avLst/>
          </a:prstGeom>
        </p:spPr>
      </p:pic>
    </p:spTree>
    <p:extLst>
      <p:ext uri="{BB962C8B-B14F-4D97-AF65-F5344CB8AC3E}">
        <p14:creationId xmlns:p14="http://schemas.microsoft.com/office/powerpoint/2010/main" val="13705436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edificio&#10;&#10;Descrizione generata automaticamente">
            <a:extLst>
              <a:ext uri="{FF2B5EF4-FFF2-40B4-BE49-F238E27FC236}">
                <a16:creationId xmlns:a16="http://schemas.microsoft.com/office/drawing/2014/main" id="{17351777-E553-40B7-8F42-6CFD0FA23C0A}"/>
              </a:ext>
            </a:extLst>
          </p:cNvPr>
          <p:cNvPicPr>
            <a:picLocks noChangeAspect="1"/>
          </p:cNvPicPr>
          <p:nvPr/>
        </p:nvPicPr>
        <p:blipFill rotWithShape="1">
          <a:blip r:embed="rId2"/>
          <a:srcRect l="10920" t="28881" r="10716" b="35602"/>
          <a:stretch/>
        </p:blipFill>
        <p:spPr>
          <a:xfrm>
            <a:off x="0" y="1"/>
            <a:ext cx="12243262" cy="6858000"/>
          </a:xfrm>
          <a:prstGeom prst="rect">
            <a:avLst/>
          </a:prstGeom>
        </p:spPr>
      </p:pic>
    </p:spTree>
    <p:extLst>
      <p:ext uri="{BB962C8B-B14F-4D97-AF65-F5344CB8AC3E}">
        <p14:creationId xmlns:p14="http://schemas.microsoft.com/office/powerpoint/2010/main" val="25578050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a:blip r:embed="rId2">
            <a:alphaModFix amt="24000"/>
          </a:blip>
          <a:stretch>
            <a:fillRect/>
          </a:stretch>
        </p:blipFill>
        <p:spPr>
          <a:xfrm>
            <a:off x="11433" y="0"/>
            <a:ext cx="12169133" cy="6857999"/>
          </a:xfrm>
          <a:prstGeom prst="rect">
            <a:avLst/>
          </a:prstGeom>
          <a:effectLst>
            <a:outerShdw dist="50800" sx="1000" sy="1000" algn="ctr" rotWithShape="0">
              <a:srgbClr val="000000"/>
            </a:outerShdw>
            <a:reflection endPos="1000" dir="5400000" sy="-100000" algn="bl" rotWithShape="0"/>
            <a:softEdge rad="698500"/>
          </a:effectLst>
        </p:spPr>
      </p:pic>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838200" y="190095"/>
            <a:ext cx="8382830" cy="1325563"/>
          </a:xfrm>
        </p:spPr>
        <p:txBody>
          <a:bodyPr/>
          <a:lstStyle/>
          <a:p>
            <a:r>
              <a:rPr lang="it-IT" dirty="0"/>
              <a:t>GIUDIZIO UNIVERSALE - VORONET</a:t>
            </a:r>
          </a:p>
        </p:txBody>
      </p:sp>
      <p:sp>
        <p:nvSpPr>
          <p:cNvPr id="3" name="Sottotitolo 2">
            <a:extLst>
              <a:ext uri="{FF2B5EF4-FFF2-40B4-BE49-F238E27FC236}">
                <a16:creationId xmlns:a16="http://schemas.microsoft.com/office/drawing/2014/main" id="{C35D2056-767C-294A-BE0D-3C01AB3540E9}"/>
              </a:ext>
            </a:extLst>
          </p:cNvPr>
          <p:cNvSpPr>
            <a:spLocks noGrp="1"/>
          </p:cNvSpPr>
          <p:nvPr>
            <p:ph idx="1"/>
          </p:nvPr>
        </p:nvSpPr>
        <p:spPr>
          <a:xfrm>
            <a:off x="838200" y="1360686"/>
            <a:ext cx="4770453" cy="4826774"/>
          </a:xfrm>
        </p:spPr>
        <p:txBody>
          <a:bodyPr>
            <a:normAutofit fontScale="92500"/>
          </a:bodyPr>
          <a:lstStyle/>
          <a:p>
            <a:pPr marL="0" indent="0">
              <a:buNone/>
            </a:pPr>
            <a:r>
              <a:rPr lang="it-IT" dirty="0"/>
              <a:t>Se ci si riferisce poi alla rappresentazione del Giudizio nell’esonartece, dove la scena sovrasta la porta di ingresso della chiesa, allora il significato soteriologico è ancora più immediato: si tratta della visione di un Giudizio che orienti lo sguardo del fedele alla rivelazione della salvezza che si può gustare partecipando alla liturgia celeste, alla quale tutti sono invitati, entrando appunto nella chiesa.</a:t>
            </a:r>
          </a:p>
          <a:p>
            <a:pPr marL="0" indent="0">
              <a:buNone/>
            </a:pPr>
            <a:endParaRPr lang="it-IT" dirty="0"/>
          </a:p>
        </p:txBody>
      </p:sp>
      <p:pic>
        <p:nvPicPr>
          <p:cNvPr id="6" name="Immagine 5" descr="Immagine che contiene interni, edificio&#10;&#10;Descrizione generata automaticamente">
            <a:extLst>
              <a:ext uri="{FF2B5EF4-FFF2-40B4-BE49-F238E27FC236}">
                <a16:creationId xmlns:a16="http://schemas.microsoft.com/office/drawing/2014/main" id="{11E62EB0-AE45-4D29-A6AE-DD9CFDE1200A}"/>
              </a:ext>
            </a:extLst>
          </p:cNvPr>
          <p:cNvPicPr>
            <a:picLocks noChangeAspect="1"/>
          </p:cNvPicPr>
          <p:nvPr/>
        </p:nvPicPr>
        <p:blipFill>
          <a:blip r:embed="rId3"/>
          <a:stretch>
            <a:fillRect/>
          </a:stretch>
        </p:blipFill>
        <p:spPr>
          <a:xfrm>
            <a:off x="6995583" y="1102902"/>
            <a:ext cx="4770453" cy="5342342"/>
          </a:xfrm>
          <a:prstGeom prst="rect">
            <a:avLst/>
          </a:prstGeom>
        </p:spPr>
      </p:pic>
    </p:spTree>
    <p:extLst>
      <p:ext uri="{BB962C8B-B14F-4D97-AF65-F5344CB8AC3E}">
        <p14:creationId xmlns:p14="http://schemas.microsoft.com/office/powerpoint/2010/main" val="30486486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a:blip r:embed="rId2">
            <a:alphaModFix amt="24000"/>
          </a:blip>
          <a:stretch>
            <a:fillRect/>
          </a:stretch>
        </p:blipFill>
        <p:spPr>
          <a:xfrm>
            <a:off x="419101" y="-42379"/>
            <a:ext cx="12169133" cy="6857999"/>
          </a:xfrm>
          <a:prstGeom prst="rect">
            <a:avLst/>
          </a:prstGeom>
          <a:effectLst>
            <a:outerShdw dist="50800" sx="1000" sy="1000" algn="ctr" rotWithShape="0">
              <a:srgbClr val="000000"/>
            </a:outerShdw>
            <a:reflection endPos="1000" dir="5400000" sy="-100000" algn="bl" rotWithShape="0"/>
            <a:softEdge rad="698500"/>
          </a:effectLst>
        </p:spPr>
      </p:pic>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838199" y="280579"/>
            <a:ext cx="10526486" cy="972277"/>
          </a:xfrm>
        </p:spPr>
        <p:txBody>
          <a:bodyPr>
            <a:normAutofit/>
          </a:bodyPr>
          <a:lstStyle/>
          <a:p>
            <a:r>
              <a:rPr lang="it-IT" dirty="0"/>
              <a:t>TEMPO LITURGICO E LIBRO SACRO</a:t>
            </a:r>
          </a:p>
        </p:txBody>
      </p:sp>
      <p:sp>
        <p:nvSpPr>
          <p:cNvPr id="3" name="Sottotitolo 2">
            <a:extLst>
              <a:ext uri="{FF2B5EF4-FFF2-40B4-BE49-F238E27FC236}">
                <a16:creationId xmlns:a16="http://schemas.microsoft.com/office/drawing/2014/main" id="{C35D2056-767C-294A-BE0D-3C01AB3540E9}"/>
              </a:ext>
            </a:extLst>
          </p:cNvPr>
          <p:cNvSpPr>
            <a:spLocks noGrp="1"/>
          </p:cNvSpPr>
          <p:nvPr>
            <p:ph idx="1"/>
          </p:nvPr>
        </p:nvSpPr>
        <p:spPr>
          <a:xfrm>
            <a:off x="838200" y="1701795"/>
            <a:ext cx="4911671" cy="4664192"/>
          </a:xfrm>
        </p:spPr>
        <p:txBody>
          <a:bodyPr>
            <a:normAutofit/>
          </a:bodyPr>
          <a:lstStyle/>
          <a:p>
            <a:pPr marL="0" indent="0">
              <a:buNone/>
            </a:pPr>
            <a:r>
              <a:rPr lang="it-IT" dirty="0"/>
              <a:t>Questione tempo (calendario liturgico circolare)</a:t>
            </a:r>
          </a:p>
        </p:txBody>
      </p:sp>
      <p:pic>
        <p:nvPicPr>
          <p:cNvPr id="6" name="Immagine 5">
            <a:extLst>
              <a:ext uri="{FF2B5EF4-FFF2-40B4-BE49-F238E27FC236}">
                <a16:creationId xmlns:a16="http://schemas.microsoft.com/office/drawing/2014/main" id="{4A82F0D7-E495-46F5-BDD4-EF4820408390}"/>
              </a:ext>
            </a:extLst>
          </p:cNvPr>
          <p:cNvPicPr>
            <a:picLocks noChangeAspect="1"/>
          </p:cNvPicPr>
          <p:nvPr/>
        </p:nvPicPr>
        <p:blipFill>
          <a:blip r:embed="rId3"/>
          <a:stretch>
            <a:fillRect/>
          </a:stretch>
        </p:blipFill>
        <p:spPr>
          <a:xfrm>
            <a:off x="6327881" y="1133278"/>
            <a:ext cx="5682342" cy="5682342"/>
          </a:xfrm>
          <a:prstGeom prst="rect">
            <a:avLst/>
          </a:prstGeom>
        </p:spPr>
      </p:pic>
    </p:spTree>
    <p:extLst>
      <p:ext uri="{BB962C8B-B14F-4D97-AF65-F5344CB8AC3E}">
        <p14:creationId xmlns:p14="http://schemas.microsoft.com/office/powerpoint/2010/main" val="13822540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rotWithShape="1">
          <a:blip r:embed="rId2">
            <a:duotone>
              <a:prstClr val="black"/>
              <a:schemeClr val="tx2">
                <a:tint val="45000"/>
                <a:satMod val="400000"/>
              </a:schemeClr>
            </a:duotone>
            <a:alphaModFix amt="35000"/>
            <a:extLst/>
          </a:blip>
          <a:srcRect t="30"/>
          <a:stretch/>
        </p:blipFill>
        <p:spPr>
          <a:xfrm>
            <a:off x="-17" y="10"/>
            <a:ext cx="12192000" cy="6855948"/>
          </a:xfrm>
          <a:prstGeom prst="rect">
            <a:avLst/>
          </a:prstGeom>
        </p:spPr>
      </p:pic>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190005" y="1396289"/>
            <a:ext cx="6703311" cy="1325563"/>
          </a:xfrm>
        </p:spPr>
        <p:txBody>
          <a:bodyPr vert="horz" lIns="91440" tIns="45720" rIns="91440" bIns="45720" rtlCol="0">
            <a:normAutofit/>
          </a:bodyPr>
          <a:lstStyle/>
          <a:p>
            <a:pPr algn="ctr"/>
            <a:r>
              <a:rPr lang="en-US" dirty="0"/>
              <a:t>GRAZIE PER L’ATTENZIONE</a:t>
            </a:r>
            <a:endParaRPr lang="en-US" kern="1200" dirty="0">
              <a:latin typeface="+mj-lt"/>
              <a:ea typeface="+mj-ea"/>
              <a:cs typeface="+mj-cs"/>
            </a:endParaRPr>
          </a:p>
        </p:txBody>
      </p:sp>
      <p:sp>
        <p:nvSpPr>
          <p:cNvPr id="3" name="Sottotitolo 2">
            <a:extLst>
              <a:ext uri="{FF2B5EF4-FFF2-40B4-BE49-F238E27FC236}">
                <a16:creationId xmlns:a16="http://schemas.microsoft.com/office/drawing/2014/main" id="{C35D2056-767C-294A-BE0D-3C01AB3540E9}"/>
              </a:ext>
            </a:extLst>
          </p:cNvPr>
          <p:cNvSpPr>
            <a:spLocks noGrp="1"/>
          </p:cNvSpPr>
          <p:nvPr>
            <p:ph idx="1"/>
          </p:nvPr>
        </p:nvSpPr>
        <p:spPr>
          <a:xfrm>
            <a:off x="912432" y="2871982"/>
            <a:ext cx="5272888" cy="3181684"/>
          </a:xfrm>
        </p:spPr>
        <p:txBody>
          <a:bodyPr vert="horz" lIns="91440" tIns="45720" rIns="91440" bIns="45720" rtlCol="0" anchor="t">
            <a:normAutofit/>
          </a:bodyPr>
          <a:lstStyle/>
          <a:p>
            <a:pPr marL="0" indent="0" algn="ctr">
              <a:buNone/>
            </a:pPr>
            <a:r>
              <a:rPr lang="en-US" sz="1800" dirty="0" err="1"/>
              <a:t>Cremnago</a:t>
            </a:r>
            <a:r>
              <a:rPr lang="en-US" sz="1800" dirty="0"/>
              <a:t>, 18 </a:t>
            </a:r>
            <a:r>
              <a:rPr lang="en-US" sz="1800" dirty="0" err="1"/>
              <a:t>gennaio</a:t>
            </a:r>
            <a:r>
              <a:rPr lang="en-US" sz="1800" dirty="0"/>
              <a:t> 2019</a:t>
            </a:r>
          </a:p>
          <a:p>
            <a:pPr marL="0" indent="0" algn="ctr">
              <a:buNone/>
            </a:pPr>
            <a:endParaRPr lang="en-US" sz="1800" kern="1200" dirty="0">
              <a:latin typeface="+mn-lt"/>
              <a:ea typeface="+mn-ea"/>
              <a:cs typeface="+mn-cs"/>
            </a:endParaRPr>
          </a:p>
          <a:p>
            <a:pPr marL="0" indent="0" algn="ctr">
              <a:buNone/>
            </a:pPr>
            <a:endParaRPr lang="en-US" sz="1800" dirty="0"/>
          </a:p>
          <a:p>
            <a:pPr marL="0" indent="0" algn="ctr">
              <a:buNone/>
            </a:pPr>
            <a:r>
              <a:rPr lang="en-US" sz="1800" kern="1200" dirty="0">
                <a:latin typeface="+mn-lt"/>
                <a:ea typeface="+mn-ea"/>
                <a:cs typeface="+mn-cs"/>
              </a:rPr>
              <a:t>p. Elia Citterio</a:t>
            </a:r>
          </a:p>
          <a:p>
            <a:pPr marL="0" indent="0" algn="ctr">
              <a:buNone/>
            </a:pPr>
            <a:r>
              <a:rPr lang="en-US" sz="1800" dirty="0"/>
              <a:t>Fratelli </a:t>
            </a:r>
            <a:r>
              <a:rPr lang="en-US" sz="1800" dirty="0" err="1"/>
              <a:t>Contemplativi</a:t>
            </a:r>
            <a:r>
              <a:rPr lang="en-US" sz="1800" dirty="0"/>
              <a:t> di </a:t>
            </a:r>
            <a:r>
              <a:rPr lang="en-US" sz="1800" dirty="0" err="1"/>
              <a:t>Gesù</a:t>
            </a:r>
            <a:endParaRPr lang="en-US" sz="1800" dirty="0"/>
          </a:p>
          <a:p>
            <a:pPr marL="0" indent="0" algn="ctr">
              <a:buNone/>
            </a:pPr>
            <a:r>
              <a:rPr lang="en-US" sz="1800" kern="1200" dirty="0" err="1">
                <a:latin typeface="+mn-lt"/>
                <a:ea typeface="+mn-ea"/>
                <a:cs typeface="+mn-cs"/>
              </a:rPr>
              <a:t>Monastero</a:t>
            </a:r>
            <a:r>
              <a:rPr lang="en-US" sz="1800" kern="1200" dirty="0">
                <a:latin typeface="+mn-lt"/>
                <a:ea typeface="+mn-ea"/>
                <a:cs typeface="+mn-cs"/>
              </a:rPr>
              <a:t> Villa </a:t>
            </a:r>
            <a:r>
              <a:rPr lang="en-US" sz="1800" kern="1200" dirty="0" err="1">
                <a:latin typeface="+mn-lt"/>
                <a:ea typeface="+mn-ea"/>
                <a:cs typeface="+mn-cs"/>
              </a:rPr>
              <a:t>Bricco</a:t>
            </a:r>
            <a:endParaRPr lang="en-US" sz="1800" kern="1200" dirty="0">
              <a:latin typeface="+mn-lt"/>
              <a:ea typeface="+mn-ea"/>
              <a:cs typeface="+mn-cs"/>
            </a:endParaRPr>
          </a:p>
          <a:p>
            <a:pPr marL="0" indent="0" algn="ctr">
              <a:buNone/>
            </a:pPr>
            <a:r>
              <a:rPr lang="en-US" sz="1800" dirty="0"/>
              <a:t>15060 </a:t>
            </a:r>
            <a:r>
              <a:rPr lang="en-US" sz="1800" dirty="0" err="1"/>
              <a:t>Capriata</a:t>
            </a:r>
            <a:r>
              <a:rPr lang="en-US" sz="1800" dirty="0"/>
              <a:t> </a:t>
            </a:r>
            <a:r>
              <a:rPr lang="en-US" sz="1800" dirty="0" err="1"/>
              <a:t>d’Orba</a:t>
            </a:r>
            <a:r>
              <a:rPr lang="en-US" sz="1800" dirty="0"/>
              <a:t> (AL)</a:t>
            </a:r>
          </a:p>
          <a:p>
            <a:pPr marL="0" indent="0" algn="ctr">
              <a:buNone/>
            </a:pPr>
            <a:r>
              <a:rPr lang="en-US" sz="1800" kern="1200" dirty="0">
                <a:latin typeface="+mn-lt"/>
                <a:ea typeface="+mn-ea"/>
                <a:cs typeface="+mn-cs"/>
              </a:rPr>
              <a:t>ww</a:t>
            </a:r>
            <a:r>
              <a:rPr lang="en-US" sz="1800" dirty="0"/>
              <a:t>w.contemplativi.it</a:t>
            </a:r>
            <a:endParaRPr lang="en-US" sz="1800" kern="1200" dirty="0">
              <a:latin typeface="+mn-lt"/>
              <a:ea typeface="+mn-ea"/>
              <a:cs typeface="+mn-cs"/>
            </a:endParaRPr>
          </a:p>
        </p:txBody>
      </p:sp>
      <p:sp>
        <p:nvSpPr>
          <p:cNvPr id="25"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magine 5" descr="Immagine che contiene interni, tavolo, pavimento, parete&#10;&#10;&#10;&#10;Descrizione generata automaticamente">
            <a:extLst>
              <a:ext uri="{FF2B5EF4-FFF2-40B4-BE49-F238E27FC236}">
                <a16:creationId xmlns:a16="http://schemas.microsoft.com/office/drawing/2014/main" id="{FE6E4473-AE69-554B-BB1F-4D136B3F86DF}"/>
              </a:ext>
            </a:extLst>
          </p:cNvPr>
          <p:cNvPicPr>
            <a:picLocks noChangeAspect="1"/>
          </p:cNvPicPr>
          <p:nvPr/>
        </p:nvPicPr>
        <p:blipFill rotWithShape="1">
          <a:blip r:embed="rId3"/>
          <a:srcRect l="17425" r="27178" b="2"/>
          <a:stretch/>
        </p:blipFill>
        <p:spPr>
          <a:xfrm>
            <a:off x="6893342" y="760562"/>
            <a:ext cx="5298683" cy="6097438"/>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36814551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648929" y="629266"/>
            <a:ext cx="6586491" cy="1676603"/>
          </a:xfrm>
        </p:spPr>
        <p:txBody>
          <a:bodyPr>
            <a:normAutofit/>
          </a:bodyPr>
          <a:lstStyle/>
          <a:p>
            <a:r>
              <a:rPr lang="it-IT" dirty="0"/>
              <a:t>‘VEDERE’ GESÙ CRISTO</a:t>
            </a:r>
          </a:p>
        </p:txBody>
      </p:sp>
      <p:sp>
        <p:nvSpPr>
          <p:cNvPr id="3" name="Sottotitolo 2">
            <a:extLst>
              <a:ext uri="{FF2B5EF4-FFF2-40B4-BE49-F238E27FC236}">
                <a16:creationId xmlns:a16="http://schemas.microsoft.com/office/drawing/2014/main" id="{C35D2056-767C-294A-BE0D-3C01AB3540E9}"/>
              </a:ext>
            </a:extLst>
          </p:cNvPr>
          <p:cNvSpPr>
            <a:spLocks noGrp="1"/>
          </p:cNvSpPr>
          <p:nvPr>
            <p:ph idx="1"/>
          </p:nvPr>
        </p:nvSpPr>
        <p:spPr>
          <a:xfrm>
            <a:off x="648930" y="2438400"/>
            <a:ext cx="6586489" cy="3785419"/>
          </a:xfrm>
        </p:spPr>
        <p:txBody>
          <a:bodyPr>
            <a:normAutofit/>
          </a:bodyPr>
          <a:lstStyle/>
          <a:p>
            <a:pPr marL="0" indent="0">
              <a:buNone/>
            </a:pPr>
            <a:r>
              <a:rPr lang="it-IT" sz="2400" dirty="0"/>
              <a:t>Nel Cristianesimo le immagini portano dritto al cuore della fede, facendo ‘vedere’ una gloria, una grazia, una verità e vita associate a Colui che è egli stesso ‘immagine’, </a:t>
            </a:r>
            <a:r>
              <a:rPr lang="it-IT" sz="2400" b="1" dirty="0"/>
              <a:t>Gesù Cristo</a:t>
            </a:r>
            <a:r>
              <a:rPr lang="it-IT" sz="2400" dirty="0"/>
              <a:t>. A chiusura del Concilio Ecumenico Vaticano II, nel 1965, papa Paolo VI aveva insistito sul ruolo degli artisti nella vita cristiana. E Giovanni Paolo II, nella sua Lettera agli artisti del 1999 ricorda che la Chiesa ha bisogno dell’arte: “</a:t>
            </a:r>
            <a:r>
              <a:rPr lang="it-IT" sz="2400" i="1" dirty="0"/>
              <a:t>Essa deve rendere percettibile e, anzi, per quanto possibile, affascinante il mondo dello spirito, dell’invisibile, di Dio</a:t>
            </a:r>
            <a:r>
              <a:rPr lang="it-IT" sz="2400" dirty="0"/>
              <a:t>”. </a:t>
            </a:r>
          </a:p>
        </p:txBody>
      </p:sp>
      <p:pic>
        <p:nvPicPr>
          <p:cNvPr id="7" name="Immagine 6" descr="Immagine che contiene esterni, albero, terra, persona&#10;&#10;Descrizione generata automaticamente">
            <a:extLst>
              <a:ext uri="{FF2B5EF4-FFF2-40B4-BE49-F238E27FC236}">
                <a16:creationId xmlns:a16="http://schemas.microsoft.com/office/drawing/2014/main" id="{EB9C8160-7C9D-4CAF-9D1E-B5E035CCF981}"/>
              </a:ext>
            </a:extLst>
          </p:cNvPr>
          <p:cNvPicPr>
            <a:picLocks noChangeAspect="1"/>
          </p:cNvPicPr>
          <p:nvPr/>
        </p:nvPicPr>
        <p:blipFill rotWithShape="1">
          <a:blip r:embed="rId3"/>
          <a:srcRect l="1323"/>
          <a:stretch/>
        </p:blipFill>
        <p:spPr>
          <a:xfrm>
            <a:off x="7556408" y="10"/>
            <a:ext cx="4635591" cy="6857990"/>
          </a:xfrm>
          <a:prstGeom prst="rect">
            <a:avLst/>
          </a:prstGeom>
          <a:effectLst/>
        </p:spPr>
      </p:pic>
    </p:spTree>
    <p:extLst>
      <p:ext uri="{BB962C8B-B14F-4D97-AF65-F5344CB8AC3E}">
        <p14:creationId xmlns:p14="http://schemas.microsoft.com/office/powerpoint/2010/main" val="4032203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magine 5" descr="Immagine che contiene interni, pavimento, edificio, parete&#10;&#10;&#10;&#10;Descrizione generata automaticamente">
            <a:extLst>
              <a:ext uri="{FF2B5EF4-FFF2-40B4-BE49-F238E27FC236}">
                <a16:creationId xmlns:a16="http://schemas.microsoft.com/office/drawing/2014/main" id="{2B76A0E2-321B-431C-9A3C-CE2EFA8F60CF}"/>
              </a:ext>
            </a:extLst>
          </p:cNvPr>
          <p:cNvPicPr>
            <a:picLocks noChangeAspect="1"/>
          </p:cNvPicPr>
          <p:nvPr/>
        </p:nvPicPr>
        <p:blipFill rotWithShape="1">
          <a:blip r:embed="rId2">
            <a:alphaModFix/>
            <a:extLst/>
          </a:blip>
          <a:srcRect l="3297" r="7138"/>
          <a:stretch/>
        </p:blipFill>
        <p:spPr>
          <a:xfrm>
            <a:off x="6083786" y="-168318"/>
            <a:ext cx="6261330" cy="3932313"/>
          </a:xfrm>
          <a:prstGeom prst="rect">
            <a:avLst/>
          </a:prstGeom>
          <a:effectLst>
            <a:softEdge rad="533400"/>
          </a:effectLst>
        </p:spPr>
      </p:pic>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rotWithShape="1">
          <a:blip r:embed="rId2">
            <a:extLst/>
          </a:blip>
          <a:srcRect l="6289" r="10129"/>
          <a:stretch/>
        </p:blipFill>
        <p:spPr>
          <a:xfrm>
            <a:off x="6089904" y="2487168"/>
            <a:ext cx="6263640" cy="4215384"/>
          </a:xfrm>
          <a:prstGeom prst="rect">
            <a:avLst/>
          </a:prstGeom>
          <a:effectLst>
            <a:softEdge rad="533400"/>
          </a:effectLst>
        </p:spPr>
      </p:pic>
      <p:pic>
        <p:nvPicPr>
          <p:cNvPr id="11" name="Picture 10">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804998" y="798445"/>
            <a:ext cx="4803636" cy="1311664"/>
          </a:xfrm>
        </p:spPr>
        <p:txBody>
          <a:bodyPr>
            <a:normAutofit fontScale="90000"/>
          </a:bodyPr>
          <a:lstStyle/>
          <a:p>
            <a:r>
              <a:rPr lang="it-IT" sz="4000" dirty="0">
                <a:solidFill>
                  <a:srgbClr val="000000"/>
                </a:solidFill>
              </a:rPr>
              <a:t>1) STORIA</a:t>
            </a:r>
            <a:br>
              <a:rPr lang="it-IT" sz="4000" dirty="0">
                <a:solidFill>
                  <a:srgbClr val="000000"/>
                </a:solidFill>
              </a:rPr>
            </a:br>
            <a:r>
              <a:rPr lang="it-IT" sz="4000" dirty="0">
                <a:solidFill>
                  <a:srgbClr val="000000"/>
                </a:solidFill>
              </a:rPr>
              <a:t>ARCHITETTURA CRISTIANA</a:t>
            </a:r>
          </a:p>
        </p:txBody>
      </p:sp>
      <p:sp>
        <p:nvSpPr>
          <p:cNvPr id="3" name="Sottotitolo 2">
            <a:extLst>
              <a:ext uri="{FF2B5EF4-FFF2-40B4-BE49-F238E27FC236}">
                <a16:creationId xmlns:a16="http://schemas.microsoft.com/office/drawing/2014/main" id="{C35D2056-767C-294A-BE0D-3C01AB3540E9}"/>
              </a:ext>
            </a:extLst>
          </p:cNvPr>
          <p:cNvSpPr>
            <a:spLocks noGrp="1"/>
          </p:cNvSpPr>
          <p:nvPr>
            <p:ph idx="1"/>
          </p:nvPr>
        </p:nvSpPr>
        <p:spPr>
          <a:xfrm>
            <a:off x="804997" y="2272143"/>
            <a:ext cx="5673624" cy="4215384"/>
          </a:xfrm>
        </p:spPr>
        <p:txBody>
          <a:bodyPr anchor="ctr">
            <a:normAutofit/>
          </a:bodyPr>
          <a:lstStyle/>
          <a:p>
            <a:pPr marL="0" indent="0">
              <a:buNone/>
            </a:pPr>
            <a:r>
              <a:rPr lang="it-IT" sz="2000" dirty="0">
                <a:solidFill>
                  <a:srgbClr val="000000"/>
                </a:solidFill>
              </a:rPr>
              <a:t>La maggior parte dell’arte prodotta in Europa tra il IV e il XVII secolo nasce nell’ambito della fede cristiana.</a:t>
            </a:r>
          </a:p>
          <a:p>
            <a:pPr marL="0" indent="0">
              <a:buNone/>
            </a:pPr>
            <a:r>
              <a:rPr lang="it-IT" sz="2000" dirty="0">
                <a:solidFill>
                  <a:srgbClr val="000000"/>
                </a:solidFill>
              </a:rPr>
              <a:t>La forma d’arte più direttamente legata al culto è l’</a:t>
            </a:r>
            <a:r>
              <a:rPr lang="it-IT" sz="2000" b="1" dirty="0">
                <a:solidFill>
                  <a:srgbClr val="000000"/>
                </a:solidFill>
              </a:rPr>
              <a:t>architettura</a:t>
            </a:r>
            <a:r>
              <a:rPr lang="it-IT" sz="2000" dirty="0">
                <a:solidFill>
                  <a:srgbClr val="000000"/>
                </a:solidFill>
              </a:rPr>
              <a:t>. L’edificio-chiesa esiste infatti per la </a:t>
            </a:r>
            <a:r>
              <a:rPr lang="it-IT" sz="2000" b="1" dirty="0">
                <a:solidFill>
                  <a:srgbClr val="000000"/>
                </a:solidFill>
              </a:rPr>
              <a:t>liturgia</a:t>
            </a:r>
            <a:r>
              <a:rPr lang="it-IT" sz="2000" dirty="0">
                <a:solidFill>
                  <a:srgbClr val="000000"/>
                </a:solidFill>
              </a:rPr>
              <a:t>, in particolare per l’</a:t>
            </a:r>
            <a:r>
              <a:rPr lang="it-IT" sz="2000" b="1" dirty="0">
                <a:solidFill>
                  <a:srgbClr val="000000"/>
                </a:solidFill>
              </a:rPr>
              <a:t>eucaristia</a:t>
            </a:r>
            <a:r>
              <a:rPr lang="it-IT" sz="2000" dirty="0">
                <a:solidFill>
                  <a:srgbClr val="000000"/>
                </a:solidFill>
              </a:rPr>
              <a:t> ed esprime l’obbedienza della comunità al comando di Gesù alla Cena: “</a:t>
            </a:r>
            <a:r>
              <a:rPr lang="it-IT" sz="2000" i="1" u="sng" dirty="0">
                <a:solidFill>
                  <a:srgbClr val="000000"/>
                </a:solidFill>
              </a:rPr>
              <a:t>Fate questo in memoria di me</a:t>
            </a:r>
            <a:r>
              <a:rPr lang="it-IT" sz="2000" dirty="0">
                <a:solidFill>
                  <a:srgbClr val="000000"/>
                </a:solidFill>
              </a:rPr>
              <a:t>”. </a:t>
            </a:r>
          </a:p>
          <a:p>
            <a:pPr marL="0" indent="0">
              <a:buNone/>
            </a:pPr>
            <a:endParaRPr lang="it-IT" sz="2000" dirty="0">
              <a:solidFill>
                <a:srgbClr val="000000"/>
              </a:solidFill>
            </a:endParaRPr>
          </a:p>
        </p:txBody>
      </p:sp>
    </p:spTree>
    <p:extLst>
      <p:ext uri="{BB962C8B-B14F-4D97-AF65-F5344CB8AC3E}">
        <p14:creationId xmlns:p14="http://schemas.microsoft.com/office/powerpoint/2010/main" val="36190161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a:blip r:embed="rId2">
            <a:alphaModFix amt="24000"/>
          </a:blip>
          <a:stretch>
            <a:fillRect/>
          </a:stretch>
        </p:blipFill>
        <p:spPr>
          <a:xfrm>
            <a:off x="419101" y="-42379"/>
            <a:ext cx="12169133" cy="6857999"/>
          </a:xfrm>
          <a:prstGeom prst="rect">
            <a:avLst/>
          </a:prstGeom>
          <a:effectLst>
            <a:outerShdw dist="50800" sx="1000" sy="1000" algn="ctr" rotWithShape="0">
              <a:srgbClr val="000000"/>
            </a:outerShdw>
            <a:reflection endPos="1000" dir="5400000" sy="-100000" algn="bl" rotWithShape="0"/>
            <a:softEdge rad="698500"/>
          </a:effectLst>
        </p:spPr>
      </p:pic>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838200" y="492013"/>
            <a:ext cx="10526486" cy="972277"/>
          </a:xfrm>
        </p:spPr>
        <p:txBody>
          <a:bodyPr>
            <a:normAutofit/>
          </a:bodyPr>
          <a:lstStyle/>
          <a:p>
            <a:r>
              <a:rPr lang="it-IT" dirty="0"/>
              <a:t>ECCLESIA</a:t>
            </a:r>
          </a:p>
        </p:txBody>
      </p:sp>
      <p:sp>
        <p:nvSpPr>
          <p:cNvPr id="3" name="Sottotitolo 2">
            <a:extLst>
              <a:ext uri="{FF2B5EF4-FFF2-40B4-BE49-F238E27FC236}">
                <a16:creationId xmlns:a16="http://schemas.microsoft.com/office/drawing/2014/main" id="{C35D2056-767C-294A-BE0D-3C01AB3540E9}"/>
              </a:ext>
            </a:extLst>
          </p:cNvPr>
          <p:cNvSpPr>
            <a:spLocks noGrp="1"/>
          </p:cNvSpPr>
          <p:nvPr>
            <p:ph idx="1"/>
          </p:nvPr>
        </p:nvSpPr>
        <p:spPr>
          <a:xfrm>
            <a:off x="838200" y="1476170"/>
            <a:ext cx="10934699" cy="3746279"/>
          </a:xfrm>
        </p:spPr>
        <p:txBody>
          <a:bodyPr>
            <a:normAutofit/>
          </a:bodyPr>
          <a:lstStyle/>
          <a:p>
            <a:pPr marL="0" indent="0">
              <a:buNone/>
            </a:pPr>
            <a:r>
              <a:rPr lang="it-IT" i="1" dirty="0"/>
              <a:t>Ecclesia</a:t>
            </a:r>
            <a:r>
              <a:rPr lang="it-IT" dirty="0"/>
              <a:t>: designa prima l’assemblea che il luogo di culto.</a:t>
            </a:r>
          </a:p>
          <a:p>
            <a:pPr marL="0" indent="0">
              <a:buNone/>
            </a:pPr>
            <a:r>
              <a:rPr lang="it-IT" i="1" dirty="0"/>
              <a:t>Domus </a:t>
            </a:r>
            <a:r>
              <a:rPr lang="it-IT" i="1" dirty="0" err="1"/>
              <a:t>ecclesiae</a:t>
            </a:r>
            <a:r>
              <a:rPr lang="it-IT" dirty="0"/>
              <a:t>: edificio domestico donato o prescelto dalla comunità per le attività propriamente liturgiche ma anche per quelle legate alle catechesi e alla carità.</a:t>
            </a:r>
          </a:p>
          <a:p>
            <a:pPr marL="0" indent="0">
              <a:buNone/>
            </a:pPr>
            <a:r>
              <a:rPr lang="it-IT" dirty="0"/>
              <a:t>Per tre secoli il luogo di riunione delle comunità cristiane ebbe un ruolo secondario rispetto all’importanza dei riti stessi.</a:t>
            </a:r>
          </a:p>
          <a:p>
            <a:pPr marL="0" indent="0">
              <a:buNone/>
            </a:pPr>
            <a:endParaRPr lang="it-IT" dirty="0"/>
          </a:p>
          <a:p>
            <a:pPr marL="0" indent="0">
              <a:buNone/>
            </a:pPr>
            <a:r>
              <a:rPr lang="it-IT" dirty="0"/>
              <a:t> </a:t>
            </a:r>
          </a:p>
        </p:txBody>
      </p:sp>
    </p:spTree>
    <p:extLst>
      <p:ext uri="{BB962C8B-B14F-4D97-AF65-F5344CB8AC3E}">
        <p14:creationId xmlns:p14="http://schemas.microsoft.com/office/powerpoint/2010/main" val="19827410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a:blip r:embed="rId2">
            <a:alphaModFix amt="24000"/>
          </a:blip>
          <a:stretch>
            <a:fillRect/>
          </a:stretch>
        </p:blipFill>
        <p:spPr>
          <a:xfrm>
            <a:off x="419101" y="-42379"/>
            <a:ext cx="12169133" cy="6857999"/>
          </a:xfrm>
          <a:prstGeom prst="rect">
            <a:avLst/>
          </a:prstGeom>
          <a:effectLst>
            <a:outerShdw dist="50800" sx="1000" sy="1000" algn="ctr" rotWithShape="0">
              <a:srgbClr val="000000"/>
            </a:outerShdw>
            <a:reflection endPos="1000" dir="5400000" sy="-100000" algn="bl" rotWithShape="0"/>
            <a:softEdge rad="698500"/>
          </a:effectLst>
        </p:spPr>
      </p:pic>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838200" y="492013"/>
            <a:ext cx="10526486" cy="972277"/>
          </a:xfrm>
        </p:spPr>
        <p:txBody>
          <a:bodyPr>
            <a:normAutofit/>
          </a:bodyPr>
          <a:lstStyle/>
          <a:p>
            <a:r>
              <a:rPr lang="it-IT" dirty="0"/>
              <a:t>LE CATACOMBE</a:t>
            </a:r>
          </a:p>
        </p:txBody>
      </p:sp>
      <p:sp>
        <p:nvSpPr>
          <p:cNvPr id="3" name="Sottotitolo 2">
            <a:extLst>
              <a:ext uri="{FF2B5EF4-FFF2-40B4-BE49-F238E27FC236}">
                <a16:creationId xmlns:a16="http://schemas.microsoft.com/office/drawing/2014/main" id="{C35D2056-767C-294A-BE0D-3C01AB3540E9}"/>
              </a:ext>
            </a:extLst>
          </p:cNvPr>
          <p:cNvSpPr>
            <a:spLocks noGrp="1"/>
          </p:cNvSpPr>
          <p:nvPr>
            <p:ph idx="1"/>
          </p:nvPr>
        </p:nvSpPr>
        <p:spPr>
          <a:xfrm>
            <a:off x="838200" y="1476170"/>
            <a:ext cx="10934699" cy="1727205"/>
          </a:xfrm>
        </p:spPr>
        <p:txBody>
          <a:bodyPr>
            <a:normAutofit/>
          </a:bodyPr>
          <a:lstStyle/>
          <a:p>
            <a:pPr marL="0" indent="0">
              <a:buNone/>
            </a:pPr>
            <a:r>
              <a:rPr lang="it-IT" i="1" dirty="0"/>
              <a:t>Catacombe</a:t>
            </a:r>
            <a:r>
              <a:rPr lang="it-IT" dirty="0"/>
              <a:t>: cimiteri comunitari. Nel II sec. i cristiani creano delle aree proprie, distinte da quelle pagane, per la sepoltura, in attesa della risurrezione finale. Uno spiccato senso comunitario (tutti devono avere degna sepoltura).</a:t>
            </a:r>
          </a:p>
        </p:txBody>
      </p:sp>
      <p:pic>
        <p:nvPicPr>
          <p:cNvPr id="6" name="Immagine 5" descr="Immagine che contiene parete, interni&#10;&#10;Descrizione generata automaticamente">
            <a:extLst>
              <a:ext uri="{FF2B5EF4-FFF2-40B4-BE49-F238E27FC236}">
                <a16:creationId xmlns:a16="http://schemas.microsoft.com/office/drawing/2014/main" id="{8137F251-4D79-42CF-B4DA-75B8226F9406}"/>
              </a:ext>
            </a:extLst>
          </p:cNvPr>
          <p:cNvPicPr>
            <a:picLocks noChangeAspect="1"/>
          </p:cNvPicPr>
          <p:nvPr/>
        </p:nvPicPr>
        <p:blipFill>
          <a:blip r:embed="rId3"/>
          <a:stretch>
            <a:fillRect/>
          </a:stretch>
        </p:blipFill>
        <p:spPr>
          <a:xfrm>
            <a:off x="1567123" y="3429000"/>
            <a:ext cx="9057754" cy="3170214"/>
          </a:xfrm>
          <a:prstGeom prst="rect">
            <a:avLst/>
          </a:prstGeom>
        </p:spPr>
      </p:pic>
      <p:sp>
        <p:nvSpPr>
          <p:cNvPr id="7" name="CasellaDiTesto 6">
            <a:extLst>
              <a:ext uri="{FF2B5EF4-FFF2-40B4-BE49-F238E27FC236}">
                <a16:creationId xmlns:a16="http://schemas.microsoft.com/office/drawing/2014/main" id="{6CCE03C3-ECB1-421F-AD28-318D0AE9BF13}"/>
              </a:ext>
            </a:extLst>
          </p:cNvPr>
          <p:cNvSpPr txBox="1"/>
          <p:nvPr/>
        </p:nvSpPr>
        <p:spPr>
          <a:xfrm>
            <a:off x="3600773" y="6153419"/>
            <a:ext cx="4990454" cy="369332"/>
          </a:xfrm>
          <a:prstGeom prst="rect">
            <a:avLst/>
          </a:prstGeom>
          <a:noFill/>
        </p:spPr>
        <p:txBody>
          <a:bodyPr wrap="square" rtlCol="0">
            <a:spAutoFit/>
          </a:bodyPr>
          <a:lstStyle/>
          <a:p>
            <a:pPr algn="ctr"/>
            <a:r>
              <a:rPr lang="it-IT" b="1" dirty="0">
                <a:solidFill>
                  <a:srgbClr val="C00000"/>
                </a:solidFill>
              </a:rPr>
              <a:t>ORANTE ALLE CATACOMBE DI PRISCILLA</a:t>
            </a:r>
          </a:p>
        </p:txBody>
      </p:sp>
    </p:spTree>
    <p:extLst>
      <p:ext uri="{BB962C8B-B14F-4D97-AF65-F5344CB8AC3E}">
        <p14:creationId xmlns:p14="http://schemas.microsoft.com/office/powerpoint/2010/main" val="901456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 pavimento, edificio, parete&#10;&#10;&#10;&#10;Descrizione generata automaticamente">
            <a:extLst>
              <a:ext uri="{FF2B5EF4-FFF2-40B4-BE49-F238E27FC236}">
                <a16:creationId xmlns:a16="http://schemas.microsoft.com/office/drawing/2014/main" id="{8DAD5CF3-C76B-644B-B832-0F05C570E2B5}"/>
              </a:ext>
            </a:extLst>
          </p:cNvPr>
          <p:cNvPicPr>
            <a:picLocks noChangeAspect="1"/>
          </p:cNvPicPr>
          <p:nvPr/>
        </p:nvPicPr>
        <p:blipFill>
          <a:blip r:embed="rId2">
            <a:alphaModFix amt="24000"/>
          </a:blip>
          <a:stretch>
            <a:fillRect/>
          </a:stretch>
        </p:blipFill>
        <p:spPr>
          <a:xfrm>
            <a:off x="419101" y="-42379"/>
            <a:ext cx="12169133" cy="6857999"/>
          </a:xfrm>
          <a:prstGeom prst="rect">
            <a:avLst/>
          </a:prstGeom>
          <a:effectLst>
            <a:outerShdw dist="50800" sx="1000" sy="1000" algn="ctr" rotWithShape="0">
              <a:srgbClr val="000000"/>
            </a:outerShdw>
            <a:reflection endPos="1000" dir="5400000" sy="-100000" algn="bl" rotWithShape="0"/>
            <a:softEdge rad="698500"/>
          </a:effectLst>
        </p:spPr>
      </p:pic>
      <p:sp>
        <p:nvSpPr>
          <p:cNvPr id="2" name="Titolo 1">
            <a:extLst>
              <a:ext uri="{FF2B5EF4-FFF2-40B4-BE49-F238E27FC236}">
                <a16:creationId xmlns:a16="http://schemas.microsoft.com/office/drawing/2014/main" id="{994E2504-E783-4D4C-A1E0-4CC7024BEB6F}"/>
              </a:ext>
            </a:extLst>
          </p:cNvPr>
          <p:cNvSpPr>
            <a:spLocks noGrp="1"/>
          </p:cNvSpPr>
          <p:nvPr>
            <p:ph type="title"/>
          </p:nvPr>
        </p:nvSpPr>
        <p:spPr>
          <a:xfrm>
            <a:off x="838200" y="213046"/>
            <a:ext cx="10526486" cy="972277"/>
          </a:xfrm>
        </p:spPr>
        <p:txBody>
          <a:bodyPr>
            <a:normAutofit/>
          </a:bodyPr>
          <a:lstStyle/>
          <a:p>
            <a:r>
              <a:rPr lang="it-IT" dirty="0"/>
              <a:t>LE BASILICHE PALEOCRISTIANE</a:t>
            </a:r>
          </a:p>
        </p:txBody>
      </p:sp>
      <p:pic>
        <p:nvPicPr>
          <p:cNvPr id="10" name="Immagine 9" descr="Immagine che contiene disegnoatratteggio&#10;&#10;Descrizione generata automaticamente">
            <a:extLst>
              <a:ext uri="{FF2B5EF4-FFF2-40B4-BE49-F238E27FC236}">
                <a16:creationId xmlns:a16="http://schemas.microsoft.com/office/drawing/2014/main" id="{09C67FEF-7B1D-457C-A611-657C2A80BEF5}"/>
              </a:ext>
            </a:extLst>
          </p:cNvPr>
          <p:cNvPicPr>
            <a:picLocks noChangeAspect="1"/>
          </p:cNvPicPr>
          <p:nvPr/>
        </p:nvPicPr>
        <p:blipFill>
          <a:blip r:embed="rId3"/>
          <a:stretch>
            <a:fillRect/>
          </a:stretch>
        </p:blipFill>
        <p:spPr>
          <a:xfrm>
            <a:off x="838200" y="2842009"/>
            <a:ext cx="3859174" cy="2752877"/>
          </a:xfrm>
          <a:prstGeom prst="rect">
            <a:avLst/>
          </a:prstGeom>
        </p:spPr>
      </p:pic>
      <p:sp>
        <p:nvSpPr>
          <p:cNvPr id="11" name="CasellaDiTesto 10">
            <a:extLst>
              <a:ext uri="{FF2B5EF4-FFF2-40B4-BE49-F238E27FC236}">
                <a16:creationId xmlns:a16="http://schemas.microsoft.com/office/drawing/2014/main" id="{A3F4F6DD-0D22-4ABC-B5F8-FF6FD030861B}"/>
              </a:ext>
            </a:extLst>
          </p:cNvPr>
          <p:cNvSpPr txBox="1"/>
          <p:nvPr/>
        </p:nvSpPr>
        <p:spPr>
          <a:xfrm>
            <a:off x="838200" y="5734372"/>
            <a:ext cx="3859174" cy="646331"/>
          </a:xfrm>
          <a:prstGeom prst="rect">
            <a:avLst/>
          </a:prstGeom>
          <a:noFill/>
        </p:spPr>
        <p:txBody>
          <a:bodyPr wrap="square" rtlCol="0">
            <a:spAutoFit/>
          </a:bodyPr>
          <a:lstStyle/>
          <a:p>
            <a:r>
              <a:rPr lang="it-IT" dirty="0"/>
              <a:t>Complesso di basiliche paleocristiane a Cimitile (NA)</a:t>
            </a:r>
          </a:p>
        </p:txBody>
      </p:sp>
      <p:pic>
        <p:nvPicPr>
          <p:cNvPr id="13" name="Immagine 12" descr="Immagine che contiene edificio, parete, interni, terra&#10;&#10;Descrizione generata automaticamente">
            <a:extLst>
              <a:ext uri="{FF2B5EF4-FFF2-40B4-BE49-F238E27FC236}">
                <a16:creationId xmlns:a16="http://schemas.microsoft.com/office/drawing/2014/main" id="{B8064FB3-111D-4B99-9571-A776A9CA9ADD}"/>
              </a:ext>
            </a:extLst>
          </p:cNvPr>
          <p:cNvPicPr>
            <a:picLocks noChangeAspect="1"/>
          </p:cNvPicPr>
          <p:nvPr/>
        </p:nvPicPr>
        <p:blipFill>
          <a:blip r:embed="rId4"/>
          <a:stretch>
            <a:fillRect/>
          </a:stretch>
        </p:blipFill>
        <p:spPr>
          <a:xfrm>
            <a:off x="4697374" y="3819637"/>
            <a:ext cx="3810000" cy="2546350"/>
          </a:xfrm>
          <a:prstGeom prst="rect">
            <a:avLst/>
          </a:prstGeom>
        </p:spPr>
      </p:pic>
      <p:pic>
        <p:nvPicPr>
          <p:cNvPr id="15" name="Immagine 14" descr="Immagine che contiene edificio, terra, pietra, esterni&#10;&#10;Descrizione generata automaticamente">
            <a:extLst>
              <a:ext uri="{FF2B5EF4-FFF2-40B4-BE49-F238E27FC236}">
                <a16:creationId xmlns:a16="http://schemas.microsoft.com/office/drawing/2014/main" id="{45686CBA-3FBE-4FBA-9F6A-514C2074011D}"/>
              </a:ext>
            </a:extLst>
          </p:cNvPr>
          <p:cNvPicPr>
            <a:picLocks noChangeAspect="1"/>
          </p:cNvPicPr>
          <p:nvPr/>
        </p:nvPicPr>
        <p:blipFill>
          <a:blip r:embed="rId5"/>
          <a:stretch>
            <a:fillRect/>
          </a:stretch>
        </p:blipFill>
        <p:spPr>
          <a:xfrm>
            <a:off x="7512413" y="1327033"/>
            <a:ext cx="4154711" cy="3074486"/>
          </a:xfrm>
          <a:prstGeom prst="rect">
            <a:avLst/>
          </a:prstGeom>
        </p:spPr>
      </p:pic>
    </p:spTree>
    <p:extLst>
      <p:ext uri="{BB962C8B-B14F-4D97-AF65-F5344CB8AC3E}">
        <p14:creationId xmlns:p14="http://schemas.microsoft.com/office/powerpoint/2010/main" val="2162654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982</TotalTime>
  <Words>3739</Words>
  <Application>Microsoft Office PowerPoint</Application>
  <PresentationFormat>Widescreen</PresentationFormat>
  <Paragraphs>165</Paragraphs>
  <Slides>49</Slides>
  <Notes>1</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49</vt:i4>
      </vt:variant>
    </vt:vector>
  </HeadingPairs>
  <TitlesOfParts>
    <vt:vector size="53" baseType="lpstr">
      <vt:lpstr>Arial</vt:lpstr>
      <vt:lpstr>Calibri</vt:lpstr>
      <vt:lpstr>Calibri Light</vt:lpstr>
      <vt:lpstr>Tema di Office</vt:lpstr>
      <vt:lpstr>LA CHIESA, LUOGO DI IDENTITÀ E COMUNIONE. IERI E OGGI.</vt:lpstr>
      <vt:lpstr>CRISTIANESIMO – IMMAGINI - ARTE</vt:lpstr>
      <vt:lpstr>CRISTIANESIMO – IMMAGINI - ARTE</vt:lpstr>
      <vt:lpstr>CRISTIANESIMO – IMMAGINI - ARTE</vt:lpstr>
      <vt:lpstr>‘VEDERE’ GESÙ CRISTO</vt:lpstr>
      <vt:lpstr>1) STORIA ARCHITETTURA CRISTIANA</vt:lpstr>
      <vt:lpstr>ECCLESIA</vt:lpstr>
      <vt:lpstr>LE CATACOMBE</vt:lpstr>
      <vt:lpstr>LE BASILICHE PALEOCRISTIANE</vt:lpstr>
      <vt:lpstr>AULA E BASILICA</vt:lpstr>
      <vt:lpstr>AULA E BASILICA</vt:lpstr>
      <vt:lpstr>SIMBOLICA DELL’ARCHITETTURA ECCLESIASTICA</vt:lpstr>
      <vt:lpstr>SIMBOLICA DELL’ARCHITETTURA ECCLESIASTICA</vt:lpstr>
      <vt:lpstr>EDIFICIO LATINO: STILE GOTICO</vt:lpstr>
      <vt:lpstr>EDIFICIO BIZANTINO </vt:lpstr>
      <vt:lpstr>SUPERAMENTO DELLA BASILICA</vt:lpstr>
      <vt:lpstr>STILE BAROCCO</vt:lpstr>
      <vt:lpstr>2) CHIESA E CONTESTO URBANO</vt:lpstr>
      <vt:lpstr>CHIESA E CONTESTO URBANO: PIAZZA DEL DUOMO - MILANO</vt:lpstr>
      <vt:lpstr>CHIESA E CONTESTO URBANO: PIAZZA DEL DUOMO - MILANO</vt:lpstr>
      <vt:lpstr>CHIESA E CONTESTO URBANO: PIAZZA DEL DUOMO - MILANO</vt:lpstr>
      <vt:lpstr>CHIESA E CONTESTO URBANO: PIAZZA DEL DUOMO - MILANO</vt:lpstr>
      <vt:lpstr>CHIESA E CONTESTO URBANO: PIAZZA DEL DUOMO - MILANO</vt:lpstr>
      <vt:lpstr>CHIESA E CONTESTO URBANO: PIAZZA DEL DUOMO - MILANO</vt:lpstr>
      <vt:lpstr>CHIESA E CONTESTO URBANO: PIAZZA DEL DUOMO - MILANO</vt:lpstr>
      <vt:lpstr>IL RIONE PRATI A ROMA</vt:lpstr>
      <vt:lpstr>IL RIONE PRATI A ROMA</vt:lpstr>
      <vt:lpstr>ROMA CONTEMPORANEA</vt:lpstr>
      <vt:lpstr>ROMA CONTEMPORANEA</vt:lpstr>
      <vt:lpstr>3) SIGNIFICATO MISTERICO EDIFICIO</vt:lpstr>
      <vt:lpstr>SIGNIFICATO MISTERICO EDIFICIO</vt:lpstr>
      <vt:lpstr>IDENTITA’ E COMUNIONE</vt:lpstr>
      <vt:lpstr>LUOGO DI INCONTRO E DI COMUNIONE</vt:lpstr>
      <vt:lpstr>LUOGO DI INCONTRO E DI COMUNIONE</vt:lpstr>
      <vt:lpstr>LUOGO DI INCONTRO E DI COMUNIONE</vt:lpstr>
      <vt:lpstr>COMUNITÀ CRISTIANE OGGI E LITURGIA</vt:lpstr>
      <vt:lpstr>COMUNITÀ CRISTIANE OGGI E LITURGIA</vt:lpstr>
      <vt:lpstr>COMUNITÀ CRISTIANE OGGI E LITURGIA</vt:lpstr>
      <vt:lpstr>COMUNITÀ CRISTIANE OGGI E LITURGIA</vt:lpstr>
      <vt:lpstr>COMUNITÀ CRISTIANE OGGI E LITURGIA</vt:lpstr>
      <vt:lpstr>COMUNITÀ CRISTIANE OGGI E LITURGIA</vt:lpstr>
      <vt:lpstr>COMUNITÀ CRISTIANE OGGI E LITURGIA</vt:lpstr>
      <vt:lpstr>SS. TRINITÀ DI RUBLEV</vt:lpstr>
      <vt:lpstr>SS. TRINITA’ DI RUBLEV</vt:lpstr>
      <vt:lpstr>GIUDIZIO UNIVERSALE - VORONET</vt:lpstr>
      <vt:lpstr>Presentazione standard di PowerPoint</vt:lpstr>
      <vt:lpstr>GIUDIZIO UNIVERSALE - VORONET</vt:lpstr>
      <vt:lpstr>TEMPO LITURGICO E LIBRO SACRO</vt:lpstr>
      <vt:lpstr>GRAZIE PER L’ATTENZIONE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CHIESA, LUOGO DI IDENTITÀ E COMUNIONE. IERI E OGGI.</dc:title>
  <dc:creator>Massimo Mascolo</dc:creator>
  <cp:lastModifiedBy>Massimo Mascolo</cp:lastModifiedBy>
  <cp:revision>48</cp:revision>
  <dcterms:created xsi:type="dcterms:W3CDTF">2019-01-13T14:12:40Z</dcterms:created>
  <dcterms:modified xsi:type="dcterms:W3CDTF">2019-01-23T21:27:32Z</dcterms:modified>
</cp:coreProperties>
</file>