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58" r:id="rId4"/>
    <p:sldId id="259" r:id="rId5"/>
    <p:sldId id="260" r:id="rId6"/>
    <p:sldId id="318" r:id="rId7"/>
    <p:sldId id="261" r:id="rId8"/>
    <p:sldId id="262"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31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B4316C8-0A91-4DE3-B94E-1DE24DA0AF92}">
          <p14:sldIdLst>
            <p14:sldId id="256"/>
            <p14:sldId id="257"/>
            <p14:sldId id="258"/>
            <p14:sldId id="259"/>
            <p14:sldId id="260"/>
            <p14:sldId id="318"/>
            <p14:sldId id="261"/>
            <p14:sldId id="262"/>
            <p14:sldId id="268"/>
            <p14:sldId id="269"/>
            <p14:sldId id="270"/>
            <p14:sldId id="271"/>
            <p14:sldId id="272"/>
            <p14:sldId id="273"/>
            <p14:sldId id="274"/>
            <p14:sldId id="275"/>
            <p14:sldId id="276"/>
            <p14:sldId id="277"/>
            <p14:sldId id="278"/>
            <p14:sldId id="279"/>
            <p14:sldId id="280"/>
            <p14:sldId id="281"/>
            <p14:sldId id="282"/>
            <p14:sldId id="319"/>
            <p14:sldId id="283"/>
            <p14:sldId id="284"/>
            <p14:sldId id="285"/>
            <p14:sldId id="286"/>
            <p14:sldId id="287"/>
          </p14:sldIdLst>
        </p14:section>
        <p14:section name="Sezione senza titolo" id="{7AB01910-DED8-4F33-9264-3193180269FB}">
          <p14:sldIdLst>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66C1D-8327-459A-A12C-DC5C928EDA26}" type="datetimeFigureOut">
              <a:rPr lang="it-IT" smtClean="0"/>
              <a:t>16/03/2018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20344-4F0B-4046-BAE9-5F7D3638F32E}" type="slidenum">
              <a:rPr lang="it-IT" smtClean="0"/>
              <a:t>‹N›</a:t>
            </a:fld>
            <a:endParaRPr lang="it-IT"/>
          </a:p>
        </p:txBody>
      </p:sp>
    </p:spTree>
    <p:extLst>
      <p:ext uri="{BB962C8B-B14F-4D97-AF65-F5344CB8AC3E}">
        <p14:creationId xmlns:p14="http://schemas.microsoft.com/office/powerpoint/2010/main" val="30688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32011AB-3210-4A21-B1AC-D8430C3BB5F8}" type="datetimeFigureOut">
              <a:rPr lang="it-IT" smtClean="0"/>
              <a:t>16/03/2018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307649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2011AB-3210-4A21-B1AC-D8430C3BB5F8}" type="datetimeFigureOut">
              <a:rPr lang="it-IT" smtClean="0"/>
              <a:t>16/03/2018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422838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2011AB-3210-4A21-B1AC-D8430C3BB5F8}" type="datetimeFigureOut">
              <a:rPr lang="it-IT" smtClean="0"/>
              <a:t>16/03/2018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75795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2011AB-3210-4A21-B1AC-D8430C3BB5F8}" type="datetimeFigureOut">
              <a:rPr lang="it-IT" smtClean="0"/>
              <a:t>16/03/2018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89211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32011AB-3210-4A21-B1AC-D8430C3BB5F8}" type="datetimeFigureOut">
              <a:rPr lang="it-IT" smtClean="0"/>
              <a:t>16/03/2018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50547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32011AB-3210-4A21-B1AC-D8430C3BB5F8}" type="datetimeFigureOut">
              <a:rPr lang="it-IT" smtClean="0"/>
              <a:t>16/03/2018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35537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32011AB-3210-4A21-B1AC-D8430C3BB5F8}" type="datetimeFigureOut">
              <a:rPr lang="it-IT" smtClean="0"/>
              <a:t>16/03/2018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119514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32011AB-3210-4A21-B1AC-D8430C3BB5F8}" type="datetimeFigureOut">
              <a:rPr lang="it-IT" smtClean="0"/>
              <a:t>16/03/2018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20496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011AB-3210-4A21-B1AC-D8430C3BB5F8}" type="datetimeFigureOut">
              <a:rPr lang="it-IT" smtClean="0"/>
              <a:t>16/03/2018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106839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32011AB-3210-4A21-B1AC-D8430C3BB5F8}" type="datetimeFigureOut">
              <a:rPr lang="it-IT" smtClean="0"/>
              <a:t>16/03/2018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20612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32011AB-3210-4A21-B1AC-D8430C3BB5F8}" type="datetimeFigureOut">
              <a:rPr lang="it-IT" smtClean="0"/>
              <a:t>16/03/2018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FE83BE7-47C2-4430-B308-005EE2DDA85B}" type="slidenum">
              <a:rPr lang="it-IT" smtClean="0"/>
              <a:t>‹N›</a:t>
            </a:fld>
            <a:endParaRPr lang="it-IT"/>
          </a:p>
        </p:txBody>
      </p:sp>
    </p:spTree>
    <p:extLst>
      <p:ext uri="{BB962C8B-B14F-4D97-AF65-F5344CB8AC3E}">
        <p14:creationId xmlns:p14="http://schemas.microsoft.com/office/powerpoint/2010/main" val="259999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011AB-3210-4A21-B1AC-D8430C3BB5F8}" type="datetimeFigureOut">
              <a:rPr lang="it-IT" smtClean="0"/>
              <a:t>16/03/2018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3BE7-47C2-4430-B308-005EE2DDA85B}" type="slidenum">
              <a:rPr lang="it-IT" smtClean="0"/>
              <a:t>‹N›</a:t>
            </a:fld>
            <a:endParaRPr lang="it-IT"/>
          </a:p>
        </p:txBody>
      </p:sp>
    </p:spTree>
    <p:extLst>
      <p:ext uri="{BB962C8B-B14F-4D97-AF65-F5344CB8AC3E}">
        <p14:creationId xmlns:p14="http://schemas.microsoft.com/office/powerpoint/2010/main" val="2812380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ontemplativi.i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contemplativi@hotmail.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BB40F-63E4-4648-AB28-C1F48D5DDC99}"/>
              </a:ext>
            </a:extLst>
          </p:cNvPr>
          <p:cNvSpPr>
            <a:spLocks noGrp="1"/>
          </p:cNvSpPr>
          <p:nvPr>
            <p:ph type="ctrTitle"/>
          </p:nvPr>
        </p:nvSpPr>
        <p:spPr/>
        <p:txBody>
          <a:bodyPr/>
          <a:lstStyle/>
          <a:p>
            <a:r>
              <a:rPr lang="it-IT" dirty="0"/>
              <a:t>IL BENE COMUNE</a:t>
            </a:r>
            <a:br>
              <a:rPr lang="it-IT" dirty="0"/>
            </a:br>
            <a:r>
              <a:rPr lang="it-IT" dirty="0"/>
              <a:t>E LA SPIRTUALITÀ</a:t>
            </a:r>
          </a:p>
        </p:txBody>
      </p:sp>
      <p:sp>
        <p:nvSpPr>
          <p:cNvPr id="3" name="Sottotitolo 2">
            <a:extLst>
              <a:ext uri="{FF2B5EF4-FFF2-40B4-BE49-F238E27FC236}">
                <a16:creationId xmlns:a16="http://schemas.microsoft.com/office/drawing/2014/main" id="{63A778B6-49A6-48AE-B3CE-2D2BC05DC4F9}"/>
              </a:ext>
            </a:extLst>
          </p:cNvPr>
          <p:cNvSpPr>
            <a:spLocks noGrp="1"/>
          </p:cNvSpPr>
          <p:nvPr>
            <p:ph type="subTitle" idx="1"/>
          </p:nvPr>
        </p:nvSpPr>
        <p:spPr/>
        <p:txBody>
          <a:bodyPr>
            <a:normAutofit lnSpcReduction="10000"/>
          </a:bodyPr>
          <a:lstStyle/>
          <a:p>
            <a:r>
              <a:rPr lang="it-IT" dirty="0"/>
              <a:t>Trieste, 9-10 marzo 2018</a:t>
            </a:r>
          </a:p>
          <a:p>
            <a:endParaRPr lang="it-IT" dirty="0"/>
          </a:p>
          <a:p>
            <a:r>
              <a:rPr lang="it-IT" dirty="0"/>
              <a:t>p. Elia Citterio</a:t>
            </a:r>
          </a:p>
          <a:p>
            <a:r>
              <a:rPr lang="it-IT" sz="1600" dirty="0"/>
              <a:t>Fratelli Contemplativi di Gesù</a:t>
            </a:r>
          </a:p>
        </p:txBody>
      </p:sp>
    </p:spTree>
    <p:extLst>
      <p:ext uri="{BB962C8B-B14F-4D97-AF65-F5344CB8AC3E}">
        <p14:creationId xmlns:p14="http://schemas.microsoft.com/office/powerpoint/2010/main" val="34708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CATTOLICITÀ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89" y="2575034"/>
            <a:ext cx="5461635" cy="365871"/>
          </a:xfrm>
        </p:spPr>
        <p:txBody>
          <a:bodyPr>
            <a:normAutofit fontScale="92500" lnSpcReduction="10000"/>
          </a:bodyPr>
          <a:lstStyle/>
          <a:p>
            <a:pPr marL="0" indent="0">
              <a:buNone/>
            </a:pPr>
            <a:r>
              <a:rPr lang="it-IT" sz="2400" b="1" dirty="0"/>
              <a:t>Francesco, </a:t>
            </a:r>
            <a:r>
              <a:rPr lang="it-IT" sz="2400" b="1" i="1" dirty="0"/>
              <a:t>Laudato </a:t>
            </a:r>
            <a:r>
              <a:rPr lang="it-IT" sz="2400" b="1" i="1" dirty="0" err="1"/>
              <a:t>si’</a:t>
            </a:r>
            <a:r>
              <a:rPr lang="it-IT" sz="2400" b="1" i="1" dirty="0"/>
              <a:t> </a:t>
            </a:r>
            <a:r>
              <a:rPr lang="it-IT" sz="2400" b="1" dirty="0"/>
              <a:t>(2015)</a:t>
            </a:r>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3549" y="3608113"/>
            <a:ext cx="8156901" cy="2726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dirty="0"/>
              <a:t>A ogni persona che abita il pianeta con approccio ecologico e sociale per custodire la casa comune, secondo il progetto di Dio Creatore</a:t>
            </a:r>
          </a:p>
        </p:txBody>
      </p:sp>
      <p:pic>
        <p:nvPicPr>
          <p:cNvPr id="8" name="Picture 2" descr="Risultati immagini per immagini papa francesco">
            <a:extLst>
              <a:ext uri="{FF2B5EF4-FFF2-40B4-BE49-F238E27FC236}">
                <a16:creationId xmlns:a16="http://schemas.microsoft.com/office/drawing/2014/main" id="{FB6C8096-4781-4ECA-98E7-649B4CCA6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4" r="22184"/>
          <a:stretch/>
        </p:blipFill>
        <p:spPr bwMode="auto">
          <a:xfrm>
            <a:off x="7544678" y="11"/>
            <a:ext cx="1599321" cy="2316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7" name="Segnaposto piè di pagina 2">
            <a:extLst>
              <a:ext uri="{FF2B5EF4-FFF2-40B4-BE49-F238E27FC236}">
                <a16:creationId xmlns:a16="http://schemas.microsoft.com/office/drawing/2014/main" id="{C4AD9D09-9542-475A-875C-E1E9DD051816}"/>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4408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CATTOLICITÀ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89" y="2575034"/>
            <a:ext cx="5461635" cy="853958"/>
          </a:xfrm>
        </p:spPr>
        <p:txBody>
          <a:bodyPr>
            <a:normAutofit fontScale="77500" lnSpcReduction="20000"/>
          </a:bodyPr>
          <a:lstStyle/>
          <a:p>
            <a:r>
              <a:rPr lang="it-IT" sz="2400" b="1" dirty="0"/>
              <a:t>s. Giovanni Paolo II, </a:t>
            </a:r>
            <a:r>
              <a:rPr lang="it-IT" sz="2400" b="1" i="1" dirty="0" err="1"/>
              <a:t>Sollicitudo</a:t>
            </a:r>
            <a:r>
              <a:rPr lang="it-IT" sz="2400" b="1" i="1" dirty="0"/>
              <a:t> rei </a:t>
            </a:r>
            <a:r>
              <a:rPr lang="it-IT" sz="2400" b="1" i="1" dirty="0" err="1"/>
              <a:t>socialis</a:t>
            </a:r>
            <a:r>
              <a:rPr lang="it-IT" sz="2400" b="1" dirty="0"/>
              <a:t>, </a:t>
            </a:r>
            <a:r>
              <a:rPr lang="it-IT" sz="2400" b="1" i="1" dirty="0"/>
              <a:t>Fides et ratio</a:t>
            </a:r>
            <a:r>
              <a:rPr lang="it-IT" sz="2400" b="1" dirty="0"/>
              <a:t>, </a:t>
            </a:r>
            <a:r>
              <a:rPr lang="it-IT" sz="2400" b="1" i="1" dirty="0" err="1"/>
              <a:t>Veritatis</a:t>
            </a:r>
            <a:r>
              <a:rPr lang="it-IT" sz="2400" b="1" i="1" dirty="0"/>
              <a:t> </a:t>
            </a:r>
            <a:r>
              <a:rPr lang="it-IT" sz="2400" b="1" i="1" dirty="0" err="1"/>
              <a:t>splendor</a:t>
            </a:r>
            <a:endParaRPr lang="it-IT" sz="2400" b="1" i="1" dirty="0"/>
          </a:p>
          <a:p>
            <a:r>
              <a:rPr lang="it-IT" sz="2400" b="1" dirty="0"/>
              <a:t>Benedetto XVI, </a:t>
            </a:r>
            <a:r>
              <a:rPr lang="it-IT" sz="2400" b="1" i="1" dirty="0"/>
              <a:t>Caritas in </a:t>
            </a:r>
            <a:r>
              <a:rPr lang="it-IT" sz="2400" b="1" i="1" dirty="0" err="1"/>
              <a:t>veritate</a:t>
            </a:r>
            <a:endParaRPr lang="it-IT" sz="2400" b="1" i="1" dirty="0"/>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3549" y="3608113"/>
            <a:ext cx="8156901" cy="2726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dirty="0"/>
              <a:t>Tema antropologico della verità sull’uomo</a:t>
            </a:r>
          </a:p>
          <a:p>
            <a:pPr lvl="1">
              <a:buFont typeface="Wingdings" panose="05000000000000000000" pitchFamily="2" charset="2"/>
              <a:buChar char="§"/>
            </a:pPr>
            <a:r>
              <a:rPr lang="it-IT" sz="2800" dirty="0"/>
              <a:t>Famiglia</a:t>
            </a:r>
          </a:p>
          <a:p>
            <a:pPr lvl="1">
              <a:buFont typeface="Wingdings" panose="05000000000000000000" pitchFamily="2" charset="2"/>
              <a:buChar char="§"/>
            </a:pPr>
            <a:r>
              <a:rPr lang="it-IT" sz="2800" dirty="0"/>
              <a:t>Tutela della vita</a:t>
            </a:r>
          </a:p>
          <a:p>
            <a:pPr lvl="1">
              <a:buFont typeface="Wingdings" panose="05000000000000000000" pitchFamily="2" charset="2"/>
              <a:buChar char="§"/>
            </a:pPr>
            <a:r>
              <a:rPr lang="it-IT" sz="2800" dirty="0"/>
              <a:t>Principio di sussidiarietà</a:t>
            </a:r>
          </a:p>
          <a:p>
            <a:pPr lvl="1">
              <a:buFont typeface="Wingdings" panose="05000000000000000000" pitchFamily="2" charset="2"/>
              <a:buChar char="§"/>
            </a:pPr>
            <a:r>
              <a:rPr lang="it-IT" sz="2800" dirty="0"/>
              <a:t>Libertà religiosa</a:t>
            </a:r>
          </a:p>
          <a:p>
            <a:pPr lvl="1">
              <a:buFont typeface="Wingdings" panose="05000000000000000000" pitchFamily="2" charset="2"/>
              <a:buChar char="§"/>
            </a:pPr>
            <a:r>
              <a:rPr lang="it-IT" sz="2800" dirty="0"/>
              <a:t>Libertà di educazione</a:t>
            </a:r>
          </a:p>
        </p:txBody>
      </p:sp>
      <p:pic>
        <p:nvPicPr>
          <p:cNvPr id="7" name="Picture 2" descr="Risultati immagini per immagini giovanni paolo ii">
            <a:extLst>
              <a:ext uri="{FF2B5EF4-FFF2-40B4-BE49-F238E27FC236}">
                <a16:creationId xmlns:a16="http://schemas.microsoft.com/office/drawing/2014/main" id="{E5D278E6-F38C-4B0A-B712-5972A2B4C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0" r="13562"/>
          <a:stretch/>
        </p:blipFill>
        <p:spPr bwMode="auto">
          <a:xfrm>
            <a:off x="7544671" y="11"/>
            <a:ext cx="1599328" cy="23164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2" descr="Risultati immagini per immagini benedetto xvi">
            <a:extLst>
              <a:ext uri="{FF2B5EF4-FFF2-40B4-BE49-F238E27FC236}">
                <a16:creationId xmlns:a16="http://schemas.microsoft.com/office/drawing/2014/main" id="{85AD8DB5-1644-4061-B9B6-06BB426FC2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94"/>
          <a:stretch/>
        </p:blipFill>
        <p:spPr bwMode="auto">
          <a:xfrm>
            <a:off x="7544673" y="2878908"/>
            <a:ext cx="1599327" cy="231646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Segnaposto piè di pagina 2">
            <a:extLst>
              <a:ext uri="{FF2B5EF4-FFF2-40B4-BE49-F238E27FC236}">
                <a16:creationId xmlns:a16="http://schemas.microsoft.com/office/drawing/2014/main" id="{40DAF4A2-F887-47FA-9E7D-9DCEC2D0620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313216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a:t>CATTOLICITÀ COME NOTA ESSENZIALE DELLA CHIESA</a:t>
            </a:r>
            <a:endParaRPr lang="it-IT" dirty="0"/>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50" y="1685928"/>
            <a:ext cx="5867400" cy="4486273"/>
          </a:xfrm>
        </p:spPr>
        <p:txBody>
          <a:bodyPr>
            <a:normAutofit fontScale="85000" lnSpcReduction="10000"/>
          </a:bodyPr>
          <a:lstStyle/>
          <a:p>
            <a:pPr marL="0" indent="0">
              <a:buNone/>
            </a:pPr>
            <a:r>
              <a:rPr lang="it-IT" dirty="0"/>
              <a:t>Quattro aspetti interdipendenti</a:t>
            </a:r>
            <a:br>
              <a:rPr lang="it-IT" dirty="0"/>
            </a:br>
            <a:r>
              <a:rPr lang="it-IT" sz="2100" dirty="0"/>
              <a:t>(s. Cirillo di Gerusalemme, </a:t>
            </a:r>
            <a:r>
              <a:rPr lang="it-IT" sz="2100" i="1" dirty="0"/>
              <a:t>Le catechesi ai misteri</a:t>
            </a:r>
            <a:r>
              <a:rPr lang="it-IT" sz="2100" dirty="0"/>
              <a:t>)</a:t>
            </a:r>
          </a:p>
          <a:p>
            <a:pPr marL="514350" indent="-514350">
              <a:buFont typeface="+mj-lt"/>
              <a:buAutoNum type="arabicPeriod"/>
            </a:pPr>
            <a:r>
              <a:rPr lang="it-IT" dirty="0"/>
              <a:t>si diffonde per tutto il mondo da un confine all’altro della terra; </a:t>
            </a:r>
          </a:p>
          <a:p>
            <a:pPr marL="514350" indent="-514350">
              <a:buFont typeface="+mj-lt"/>
              <a:buAutoNum type="arabicPeriod"/>
            </a:pPr>
            <a:r>
              <a:rPr lang="it-IT" dirty="0"/>
              <a:t>insegna universalmente e con esattezza tutti i principi che giovano alla conoscenza degli uomini nelle cose visibili e invisibili, celesti e terrestri; </a:t>
            </a:r>
          </a:p>
          <a:p>
            <a:pPr marL="514350" indent="-514350">
              <a:buFont typeface="+mj-lt"/>
              <a:buAutoNum type="arabicPeriod"/>
            </a:pPr>
            <a:r>
              <a:rPr lang="it-IT" dirty="0"/>
              <a:t>è subordinato al suo culto tutto il genere umano, capi e sudditi, dotti e indotti; </a:t>
            </a:r>
          </a:p>
          <a:p>
            <a:pPr marL="514350" indent="-514350">
              <a:buFont typeface="+mj-lt"/>
              <a:buAutoNum type="arabicPeriod"/>
            </a:pPr>
            <a:r>
              <a:rPr lang="it-IT" dirty="0"/>
              <a:t>sana e cura da per tutto ogni specie di peccati dell'anima e del corpo che si commettono. </a:t>
            </a:r>
          </a:p>
          <a:p>
            <a:pPr marL="0" indent="0">
              <a:buNone/>
            </a:pPr>
            <a:endParaRPr lang="it-IT" dirty="0"/>
          </a:p>
        </p:txBody>
      </p:sp>
      <p:pic>
        <p:nvPicPr>
          <p:cNvPr id="9220" name="Picture 4" descr="Risultati immagini per immagini di san cirillo di gerusalemme">
            <a:extLst>
              <a:ext uri="{FF2B5EF4-FFF2-40B4-BE49-F238E27FC236}">
                <a16:creationId xmlns:a16="http://schemas.microsoft.com/office/drawing/2014/main" id="{1A763C78-8D55-465A-B06B-2BE06CE21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381" y="365126"/>
            <a:ext cx="1752600" cy="5495925"/>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piè di pagina 2">
            <a:extLst>
              <a:ext uri="{FF2B5EF4-FFF2-40B4-BE49-F238E27FC236}">
                <a16:creationId xmlns:a16="http://schemas.microsoft.com/office/drawing/2014/main" id="{E630392E-5847-48EF-BCCB-3E1A25C0C914}"/>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1452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CHIESA SACRAMENTO UNIVERSALE DI SALVEZZA</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690689"/>
            <a:ext cx="7886699" cy="4586286"/>
          </a:xfrm>
          <a:solidFill>
            <a:schemeClr val="accent6">
              <a:lumMod val="20000"/>
              <a:lumOff val="80000"/>
            </a:schemeClr>
          </a:solidFill>
          <a:ln>
            <a:solidFill>
              <a:schemeClr val="accent6">
                <a:lumMod val="50000"/>
              </a:schemeClr>
            </a:solidFill>
          </a:ln>
        </p:spPr>
        <p:txBody>
          <a:bodyPr>
            <a:noAutofit/>
          </a:bodyPr>
          <a:lstStyle/>
          <a:p>
            <a:pPr marL="0" indent="0">
              <a:buNone/>
            </a:pPr>
            <a:r>
              <a:rPr lang="it-IT" sz="2000" b="1" i="1" dirty="0"/>
              <a:t>Lumen </a:t>
            </a:r>
            <a:r>
              <a:rPr lang="it-IT" sz="2000" b="1" i="1" dirty="0" err="1"/>
              <a:t>Gentium</a:t>
            </a:r>
            <a:endParaRPr lang="it-IT" sz="2000" b="1" i="1" dirty="0"/>
          </a:p>
          <a:p>
            <a:pPr marL="0" indent="0">
              <a:buNone/>
            </a:pPr>
            <a:r>
              <a:rPr lang="it-IT" sz="2000" dirty="0"/>
              <a:t>“Tutti gli uomini sono chiamati a formare il popolo di Dio. Perciò questo popolo, pur restando uno e unico, si deve estendere a tutto il mondo e a tutti i secoli, affinché si adempia l'intenzione della volontà di Dio, il quale in principio creò la natura umana una e volle infine radunare insieme i suoi figli dispersi” (cfr. </a:t>
            </a:r>
            <a:r>
              <a:rPr lang="it-IT" sz="2000" dirty="0" err="1"/>
              <a:t>Gv</a:t>
            </a:r>
            <a:r>
              <a:rPr lang="it-IT" sz="2000" dirty="0"/>
              <a:t> 11,52) (LG 13)</a:t>
            </a:r>
          </a:p>
          <a:p>
            <a:pPr marL="0" indent="0">
              <a:buNone/>
            </a:pPr>
            <a:endParaRPr lang="it-IT" sz="2000" dirty="0"/>
          </a:p>
          <a:p>
            <a:pPr marL="0" indent="0">
              <a:buNone/>
            </a:pPr>
            <a:r>
              <a:rPr lang="it-IT" sz="2000" b="1" dirty="0"/>
              <a:t>La cattolicità allude alla dimensione familiare con Dio </a:t>
            </a:r>
            <a:r>
              <a:rPr lang="it-IT" sz="2000" dirty="0"/>
              <a:t>(</a:t>
            </a:r>
            <a:r>
              <a:rPr lang="it-IT" sz="2000" dirty="0" err="1"/>
              <a:t>Ef</a:t>
            </a:r>
            <a:r>
              <a:rPr lang="it-IT" sz="2000" dirty="0"/>
              <a:t> 2,19)</a:t>
            </a:r>
          </a:p>
          <a:p>
            <a:pPr marL="0" indent="0">
              <a:buNone/>
            </a:pPr>
            <a:r>
              <a:rPr lang="it-IT" sz="2000" dirty="0"/>
              <a:t>L’impegno con l’uomo esprime la familiarità con Dio.</a:t>
            </a:r>
          </a:p>
          <a:p>
            <a:pPr marL="0" indent="0">
              <a:buNone/>
            </a:pPr>
            <a:r>
              <a:rPr lang="it-IT" sz="2000" dirty="0"/>
              <a:t>La negligenza nell’impegno verso l’uomo palesa una cattiva idea di Dio</a:t>
            </a:r>
          </a:p>
        </p:txBody>
      </p:sp>
      <p:sp>
        <p:nvSpPr>
          <p:cNvPr id="4" name="Segnaposto piè di pagina 2">
            <a:extLst>
              <a:ext uri="{FF2B5EF4-FFF2-40B4-BE49-F238E27FC236}">
                <a16:creationId xmlns:a16="http://schemas.microsoft.com/office/drawing/2014/main" id="{D66D5725-4F2D-48F4-847A-D430FA54BF0D}"/>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9359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pic>
        <p:nvPicPr>
          <p:cNvPr id="13314" name="Picture 2" descr="Immagine">
            <a:extLst>
              <a:ext uri="{FF2B5EF4-FFF2-40B4-BE49-F238E27FC236}">
                <a16:creationId xmlns:a16="http://schemas.microsoft.com/office/drawing/2014/main" id="{F7556946-3656-4103-B3A6-8DFB0C608C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42" r="22764"/>
          <a:stretch/>
        </p:blipFill>
        <p:spPr bwMode="auto">
          <a:xfrm>
            <a:off x="5667306" y="10"/>
            <a:ext cx="347669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86695" y="0"/>
            <a:ext cx="4939869" cy="1676603"/>
          </a:xfrm>
        </p:spPr>
        <p:txBody>
          <a:bodyPr>
            <a:normAutofit/>
          </a:bodyPr>
          <a:lstStyle/>
          <a:p>
            <a:r>
              <a:rPr lang="it-IT" sz="3700" dirty="0"/>
              <a:t>IN PRINCIPIO</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486697" y="1438276"/>
            <a:ext cx="4939867" cy="4495799"/>
          </a:xfrm>
        </p:spPr>
        <p:txBody>
          <a:bodyPr>
            <a:normAutofit/>
          </a:bodyPr>
          <a:lstStyle/>
          <a:p>
            <a:pPr marL="0" indent="0">
              <a:buNone/>
            </a:pPr>
            <a:r>
              <a:rPr lang="it-IT" sz="1400" b="1" i="1" dirty="0"/>
              <a:t>Bibbia del 1250-1270 </a:t>
            </a:r>
            <a:r>
              <a:rPr lang="it-IT" sz="1400" b="1" i="1" dirty="0" err="1"/>
              <a:t>ca</a:t>
            </a:r>
            <a:r>
              <a:rPr lang="it-IT" sz="1400" b="1" i="1" dirty="0"/>
              <a:t> custodita nella biblioteca comunale di Trento</a:t>
            </a:r>
          </a:p>
          <a:p>
            <a:pPr>
              <a:buFont typeface="Calibri" panose="020F0502020204030204" pitchFamily="34" charset="0"/>
              <a:buChar char="-"/>
            </a:pPr>
            <a:r>
              <a:rPr lang="it-IT" sz="1800" dirty="0"/>
              <a:t>Lettera «I» al centro (commenti a sinistra, testo biblico a destra)</a:t>
            </a:r>
          </a:p>
          <a:p>
            <a:pPr>
              <a:buFont typeface="Calibri" panose="020F0502020204030204" pitchFamily="34" charset="0"/>
              <a:buChar char="-"/>
            </a:pPr>
            <a:r>
              <a:rPr lang="it-IT" sz="1800" dirty="0"/>
              <a:t>I sette giorni della creazione</a:t>
            </a:r>
          </a:p>
          <a:p>
            <a:pPr>
              <a:buFont typeface="Calibri" panose="020F0502020204030204" pitchFamily="34" charset="0"/>
              <a:buChar char="-"/>
            </a:pPr>
            <a:r>
              <a:rPr lang="it-IT" sz="1800" dirty="0"/>
              <a:t>Figura Creatore è cristica</a:t>
            </a:r>
          </a:p>
          <a:p>
            <a:pPr>
              <a:buFont typeface="Calibri" panose="020F0502020204030204" pitchFamily="34" charset="0"/>
              <a:buChar char="-"/>
            </a:pPr>
            <a:r>
              <a:rPr lang="it-IT" sz="1800" dirty="0"/>
              <a:t>Scena caduta</a:t>
            </a:r>
          </a:p>
          <a:p>
            <a:pPr>
              <a:buFont typeface="Calibri" panose="020F0502020204030204" pitchFamily="34" charset="0"/>
              <a:buChar char="-"/>
            </a:pPr>
            <a:r>
              <a:rPr lang="it-IT" sz="1800" dirty="0"/>
              <a:t>Crocifissione</a:t>
            </a:r>
          </a:p>
          <a:p>
            <a:pPr>
              <a:buFont typeface="Calibri" panose="020F0502020204030204" pitchFamily="34" charset="0"/>
              <a:buChar char="-"/>
            </a:pPr>
            <a:r>
              <a:rPr lang="it-IT" sz="1800" dirty="0"/>
              <a:t>Riposo nel sonno della croce</a:t>
            </a:r>
          </a:p>
          <a:p>
            <a:pPr>
              <a:buFont typeface="Calibri" panose="020F0502020204030204" pitchFamily="34" charset="0"/>
              <a:buChar char="-"/>
            </a:pPr>
            <a:r>
              <a:rPr lang="it-IT" sz="1800" dirty="0"/>
              <a:t>Creatore, Adamo, Cristo</a:t>
            </a:r>
          </a:p>
          <a:p>
            <a:pPr marL="0" indent="0">
              <a:buNone/>
            </a:pPr>
            <a:endParaRPr lang="it-IT" sz="2000" i="1" dirty="0"/>
          </a:p>
          <a:p>
            <a:pPr marL="0" indent="0">
              <a:buNone/>
            </a:pPr>
            <a:r>
              <a:rPr lang="it-IT" sz="2000" i="1" dirty="0"/>
              <a:t>«Già sapevo che avrebbero sciupato il mio progetto».</a:t>
            </a:r>
            <a:endParaRPr lang="it-IT" sz="2000" dirty="0"/>
          </a:p>
        </p:txBody>
      </p:sp>
      <p:sp>
        <p:nvSpPr>
          <p:cNvPr id="6" name="Segnaposto piè di pagina 2">
            <a:extLst>
              <a:ext uri="{FF2B5EF4-FFF2-40B4-BE49-F238E27FC236}">
                <a16:creationId xmlns:a16="http://schemas.microsoft.com/office/drawing/2014/main" id="{2D82D516-5B08-4287-8FE1-5A30565A6BEC}"/>
              </a:ext>
            </a:extLst>
          </p:cNvPr>
          <p:cNvSpPr>
            <a:spLocks noGrp="1"/>
          </p:cNvSpPr>
          <p:nvPr>
            <p:ph type="ftr" sz="quarter" idx="11"/>
          </p:nvPr>
        </p:nvSpPr>
        <p:spPr>
          <a:xfrm>
            <a:off x="628650" y="6356351"/>
            <a:ext cx="4797914"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8634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La cittadinanza celeste : salmo 87</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731965"/>
            <a:ext cx="7886699" cy="4192585"/>
          </a:xfrm>
        </p:spPr>
        <p:txBody>
          <a:bodyPr>
            <a:normAutofit/>
          </a:bodyPr>
          <a:lstStyle/>
          <a:p>
            <a:r>
              <a:rPr lang="it-IT" dirty="0"/>
              <a:t>Il libro della vita (iscrizione candidati al Battesimo)</a:t>
            </a:r>
          </a:p>
          <a:p>
            <a:r>
              <a:rPr lang="it-IT" dirty="0"/>
              <a:t>Il libro della cittadinanza (si registrano i cittadini di Sion)</a:t>
            </a:r>
          </a:p>
          <a:p>
            <a:r>
              <a:rPr lang="it-IT" dirty="0"/>
              <a:t>Dignità dei popoli =&gt; unica radice</a:t>
            </a:r>
          </a:p>
          <a:p>
            <a:r>
              <a:rPr lang="it-IT" dirty="0"/>
              <a:t>Dignità parla dell’amore di Dio</a:t>
            </a:r>
          </a:p>
          <a:p>
            <a:r>
              <a:rPr lang="it-IT" dirty="0"/>
              <a:t>Unica famiglia umana</a:t>
            </a:r>
          </a:p>
          <a:p>
            <a:r>
              <a:rPr lang="it-IT" b="1" dirty="0"/>
              <a:t>L’amore è l’ultima parola convincente, sebbene non sia la parola più potente</a:t>
            </a:r>
          </a:p>
        </p:txBody>
      </p:sp>
      <p:sp>
        <p:nvSpPr>
          <p:cNvPr id="4" name="Segnaposto piè di pagina 2">
            <a:extLst>
              <a:ext uri="{FF2B5EF4-FFF2-40B4-BE49-F238E27FC236}">
                <a16:creationId xmlns:a16="http://schemas.microsoft.com/office/drawing/2014/main" id="{A323B59A-19D7-4CBE-BB5F-A37EAF180D1D}"/>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15900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LETTERA A DIOGNETO</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411550"/>
            <a:ext cx="7886699" cy="4732075"/>
          </a:xfrm>
          <a:solidFill>
            <a:schemeClr val="accent6">
              <a:lumMod val="20000"/>
              <a:lumOff val="80000"/>
            </a:schemeClr>
          </a:solidFill>
          <a:ln>
            <a:solidFill>
              <a:schemeClr val="accent6">
                <a:lumMod val="50000"/>
              </a:schemeClr>
            </a:solidFill>
          </a:ln>
        </p:spPr>
        <p:txBody>
          <a:bodyPr>
            <a:normAutofit fontScale="77500" lnSpcReduction="20000"/>
          </a:bodyPr>
          <a:lstStyle/>
          <a:p>
            <a:pPr marL="0" indent="0">
              <a:buNone/>
            </a:pPr>
            <a:r>
              <a:rPr lang="it-IT" dirty="0"/>
              <a:t>“A dirla in breve, come è l’anima nel corpo, così nel mondo sono i cristiani. L'anima è diffusa in tutte le parti del corpo e i cristiani nelle città della terra. L'anima abita nel corpo, ma non è del corpo; i cristiani abitano nel mondo, ma non sono del mondo. L'anima invisibile è racchiusa in un corpo visibile; i cristiani si vedono nel mondo, ma la loro religione è invisibile. La carne odia l'anima e la combatte pur non avendo ricevuto ingiuria, perché impedisce di prendersi dei piaceri; il mondo che pur non ha avuto ingiustizia dai cristiani li odia perché si oppongono ai piaceri. L'anima ama la carne che la odia e le membra; anche i cristiani amano coloro che li odiano. L'anima è racchiusa nel corpo, ma essa sostiene il corpo; anche i cristiani sono nel mondo come in una prigione, ma essi sostengono il mondo. L'anima immortale abita in una dimora mortale; anche i cristiani vivono come stranieri tra le cose che si corrompono, aspettando l'incorruttibilità nei cieli. Maltrattata nei cibi e nelle bevande l'anima si raffina; anche i cristiani maltrattati, ogni giorno più si moltiplicano. Dio li ha messi in un posto tale che ad essi non è lecito abbandonare”</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143625"/>
            <a:ext cx="7886699" cy="577851"/>
          </a:xfrm>
          <a:ln>
            <a:solidFill>
              <a:schemeClr val="accent1"/>
            </a:solidFill>
          </a:ln>
        </p:spPr>
        <p:txBody>
          <a:bodyPr/>
          <a:lstStyle/>
          <a:p>
            <a:r>
              <a:rPr lang="it-IT" sz="2000" b="1" dirty="0">
                <a:solidFill>
                  <a:schemeClr val="accent1"/>
                </a:solidFill>
              </a:rPr>
              <a:t>PRIMO QUADRO.</a:t>
            </a:r>
          </a:p>
          <a:p>
            <a:r>
              <a:rPr lang="it-IT" sz="2000" b="1" dirty="0">
                <a:solidFill>
                  <a:schemeClr val="accent1"/>
                </a:solidFill>
              </a:rPr>
              <a:t>In quale prospettiva i cristiani guardano all’impegno nel mondo?</a:t>
            </a:r>
          </a:p>
        </p:txBody>
      </p:sp>
    </p:spTree>
    <p:extLst>
      <p:ext uri="{BB962C8B-B14F-4D97-AF65-F5344CB8AC3E}">
        <p14:creationId xmlns:p14="http://schemas.microsoft.com/office/powerpoint/2010/main" val="302607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DUE AFFERMAZIONI</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690689"/>
            <a:ext cx="7886699" cy="4624386"/>
          </a:xfrm>
        </p:spPr>
        <p:txBody>
          <a:bodyPr numCol="2">
            <a:normAutofit/>
          </a:bodyPr>
          <a:lstStyle/>
          <a:p>
            <a:pPr>
              <a:buFontTx/>
              <a:buChar char="-"/>
            </a:pPr>
            <a:r>
              <a:rPr lang="it-IT" dirty="0"/>
              <a:t>I cristiani non si isolano  </a:t>
            </a:r>
          </a:p>
          <a:p>
            <a:pPr marL="0" indent="0">
              <a:buNone/>
            </a:pPr>
            <a:endParaRPr lang="it-IT" dirty="0"/>
          </a:p>
          <a:p>
            <a:pPr>
              <a:buFontTx/>
              <a:buChar char="-"/>
            </a:pPr>
            <a:endParaRPr lang="it-IT" dirty="0"/>
          </a:p>
          <a:p>
            <a:pPr marL="0" indent="0">
              <a:buNone/>
            </a:pPr>
            <a:r>
              <a:rPr lang="it-IT" dirty="0"/>
              <a:t>Nulla attenta a ciò che davvero è importante</a:t>
            </a:r>
          </a:p>
          <a:p>
            <a:pPr>
              <a:buFontTx/>
              <a:buChar char="-"/>
            </a:pPr>
            <a:endParaRPr lang="it-IT" dirty="0"/>
          </a:p>
          <a:p>
            <a:pPr>
              <a:buFontTx/>
              <a:buChar char="-"/>
            </a:pPr>
            <a:endParaRPr lang="it-IT" dirty="0"/>
          </a:p>
          <a:p>
            <a:pPr>
              <a:buFontTx/>
              <a:buChar char="-"/>
            </a:pPr>
            <a:endParaRPr lang="it-IT" dirty="0"/>
          </a:p>
          <a:p>
            <a:pPr>
              <a:buFontTx/>
              <a:buChar char="-"/>
            </a:pPr>
            <a:endParaRPr lang="it-IT" dirty="0"/>
          </a:p>
          <a:p>
            <a:pPr marL="0" indent="0">
              <a:buNone/>
            </a:pPr>
            <a:r>
              <a:rPr lang="it-IT" dirty="0"/>
              <a:t>    </a:t>
            </a:r>
            <a:r>
              <a:rPr lang="it-IT" b="1" dirty="0"/>
              <a:t>tesi dell’immanenza</a:t>
            </a:r>
          </a:p>
          <a:p>
            <a:pPr marL="0" indent="0">
              <a:buNone/>
            </a:pPr>
            <a:endParaRPr lang="it-IT" b="1" dirty="0"/>
          </a:p>
          <a:p>
            <a:pPr marL="0" indent="0">
              <a:buNone/>
            </a:pPr>
            <a:endParaRPr lang="it-IT" b="1" dirty="0"/>
          </a:p>
          <a:p>
            <a:pPr marL="0" indent="0">
              <a:buNone/>
            </a:pPr>
            <a:r>
              <a:rPr lang="it-IT" b="1" dirty="0"/>
              <a:t>   tesi della trascendenza</a:t>
            </a:r>
          </a:p>
          <a:p>
            <a:pPr marL="0" indent="0">
              <a:buNone/>
            </a:pPr>
            <a:r>
              <a:rPr lang="it-IT" b="1" dirty="0"/>
              <a:t>    </a:t>
            </a:r>
            <a:endParaRPr lang="it-IT" dirty="0"/>
          </a:p>
          <a:p>
            <a:pPr marL="0" indent="0">
              <a:buNone/>
            </a:pPr>
            <a:endParaRPr lang="it-IT"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4" name="Freccia a destra 3">
            <a:extLst>
              <a:ext uri="{FF2B5EF4-FFF2-40B4-BE49-F238E27FC236}">
                <a16:creationId xmlns:a16="http://schemas.microsoft.com/office/drawing/2014/main" id="{E06D86DB-CEC8-44C5-8040-0BFAB3C70DA2}"/>
              </a:ext>
            </a:extLst>
          </p:cNvPr>
          <p:cNvSpPr/>
          <p:nvPr/>
        </p:nvSpPr>
        <p:spPr>
          <a:xfrm>
            <a:off x="4350058" y="1731965"/>
            <a:ext cx="337352" cy="460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6" name="Freccia a destra 5">
            <a:extLst>
              <a:ext uri="{FF2B5EF4-FFF2-40B4-BE49-F238E27FC236}">
                <a16:creationId xmlns:a16="http://schemas.microsoft.com/office/drawing/2014/main" id="{9DD94D79-6C2A-4A4E-ABA4-EC74D9BFD7F4}"/>
              </a:ext>
            </a:extLst>
          </p:cNvPr>
          <p:cNvSpPr/>
          <p:nvPr/>
        </p:nvSpPr>
        <p:spPr>
          <a:xfrm>
            <a:off x="4261282" y="3429000"/>
            <a:ext cx="497149" cy="460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550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934191"/>
          </a:xfrm>
        </p:spPr>
        <p:txBody>
          <a:bodyPr>
            <a:normAutofit/>
          </a:bodyPr>
          <a:lstStyle/>
          <a:p>
            <a:pPr algn="ctr"/>
            <a:r>
              <a:rPr lang="it-IT" dirty="0"/>
              <a:t>RUOLO ISPIRATORE DEI CRISTIANI</a:t>
            </a:r>
            <a:br>
              <a:rPr lang="it-IT" sz="1400" dirty="0"/>
            </a:br>
            <a:r>
              <a:rPr lang="it-IT" sz="3200" dirty="0"/>
              <a:t>Sintesi tra immanenza e trascendenza</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2592279"/>
            <a:ext cx="7886699" cy="3722795"/>
          </a:xfrm>
        </p:spPr>
        <p:txBody>
          <a:bodyPr>
            <a:normAutofit/>
          </a:bodyPr>
          <a:lstStyle/>
          <a:p>
            <a:r>
              <a:rPr lang="it-IT" dirty="0"/>
              <a:t>Non riguarda una specie di vanto di superiorità in moralità e virtù, ma la fecondità della loro presenza per il mondo stesso, […] i cristiani hanno una funzione analoga a quella che, nel pensiero ellenistico, era riservata all’anima cosmica.</a:t>
            </a:r>
          </a:p>
          <a:p>
            <a:r>
              <a:rPr lang="it-IT" dirty="0"/>
              <a:t>La caratteristica essenziale è il valore ‘liturgico’ dell’azione dei cristiani nel mondo, solidale con il mondo.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Tree>
    <p:extLst>
      <p:ext uri="{BB962C8B-B14F-4D97-AF65-F5344CB8AC3E}">
        <p14:creationId xmlns:p14="http://schemas.microsoft.com/office/powerpoint/2010/main" val="21294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LETTERA AGLI EBREI</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50" y="1690689"/>
            <a:ext cx="5133976" cy="4624386"/>
          </a:xfrm>
        </p:spPr>
        <p:txBody>
          <a:bodyPr>
            <a:normAutofit/>
          </a:bodyPr>
          <a:lstStyle/>
          <a:p>
            <a:pPr marL="0" indent="0" algn="ctr">
              <a:buNone/>
            </a:pPr>
            <a:r>
              <a:rPr lang="it-IT" sz="2400" dirty="0"/>
              <a:t>I credenti in Cristo:</a:t>
            </a:r>
          </a:p>
          <a:p>
            <a:pPr marL="0" indent="0">
              <a:buNone/>
            </a:pPr>
            <a:endParaRPr lang="it-IT" sz="2400" dirty="0"/>
          </a:p>
          <a:p>
            <a:pPr lvl="1"/>
            <a:r>
              <a:rPr lang="it-IT" dirty="0"/>
              <a:t>Gli illuminati (battesimo)</a:t>
            </a:r>
          </a:p>
          <a:p>
            <a:pPr lvl="1"/>
            <a:r>
              <a:rPr lang="it-IT" dirty="0"/>
              <a:t>Hanno gustato il dono celeste (eucarestia)</a:t>
            </a:r>
          </a:p>
          <a:p>
            <a:pPr lvl="1"/>
            <a:r>
              <a:rPr lang="it-IT" dirty="0"/>
              <a:t>Partecipi dello Spirito Santo</a:t>
            </a:r>
          </a:p>
          <a:p>
            <a:pPr lvl="1"/>
            <a:r>
              <a:rPr lang="it-IT" dirty="0"/>
              <a:t>Hanno gustato la Parola</a:t>
            </a:r>
          </a:p>
          <a:p>
            <a:pPr lvl="1"/>
            <a:r>
              <a:rPr lang="it-IT" dirty="0"/>
              <a:t>Hanno gustato le meraviglie [energie] del mondo futuro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6" name="Segnaposto contenuto 4">
            <a:extLst>
              <a:ext uri="{FF2B5EF4-FFF2-40B4-BE49-F238E27FC236}">
                <a16:creationId xmlns:a16="http://schemas.microsoft.com/office/drawing/2014/main" id="{0C86BE91-5E8F-47F4-A6EB-24FDDC8A9D9F}"/>
              </a:ext>
            </a:extLst>
          </p:cNvPr>
          <p:cNvSpPr txBox="1">
            <a:spLocks/>
          </p:cNvSpPr>
          <p:nvPr/>
        </p:nvSpPr>
        <p:spPr>
          <a:xfrm>
            <a:off x="6067424" y="1685133"/>
            <a:ext cx="2447923" cy="3563142"/>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i="1" dirty="0">
                <a:solidFill>
                  <a:srgbClr val="462006"/>
                </a:solidFill>
              </a:rPr>
              <a:t>“Quelli infatti che sono stati una volta illuminati, che hanno gustato il dono celeste, sono diventati partecipi dello Spirito Santo e hanno gustato la buona parola di Dio e le meraviglie [energie-potenze] del mondo futuro…” </a:t>
            </a:r>
            <a:r>
              <a:rPr lang="it-IT" sz="2000" dirty="0">
                <a:solidFill>
                  <a:srgbClr val="462006"/>
                </a:solidFill>
              </a:rPr>
              <a:t>(</a:t>
            </a:r>
            <a:r>
              <a:rPr lang="it-IT" sz="2000" dirty="0" err="1">
                <a:solidFill>
                  <a:srgbClr val="462006"/>
                </a:solidFill>
              </a:rPr>
              <a:t>Eb</a:t>
            </a:r>
            <a:r>
              <a:rPr lang="it-IT" sz="2000" dirty="0">
                <a:solidFill>
                  <a:srgbClr val="462006"/>
                </a:solidFill>
              </a:rPr>
              <a:t> 6,4-5)</a:t>
            </a:r>
          </a:p>
        </p:txBody>
      </p:sp>
    </p:spTree>
    <p:extLst>
      <p:ext uri="{BB962C8B-B14F-4D97-AF65-F5344CB8AC3E}">
        <p14:creationId xmlns:p14="http://schemas.microsoft.com/office/powerpoint/2010/main" val="261186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p:txBody>
          <a:bodyPr/>
          <a:lstStyle/>
          <a:p>
            <a:r>
              <a:rPr lang="it-IT" dirty="0"/>
              <a:t>IL BENE COMUNE. SUGGERIMENTO IN TRE QUADRI</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p:txBody>
          <a:bodyPr/>
          <a:lstStyle/>
          <a:p>
            <a:pPr marL="514350" indent="-514350">
              <a:buFont typeface="+mj-lt"/>
              <a:buAutoNum type="arabicPeriod"/>
            </a:pPr>
            <a:r>
              <a:rPr lang="it-IT" dirty="0"/>
              <a:t>In quale </a:t>
            </a:r>
            <a:r>
              <a:rPr lang="it-IT" b="1" dirty="0">
                <a:solidFill>
                  <a:srgbClr val="C00000"/>
                </a:solidFill>
              </a:rPr>
              <a:t>prospettiva</a:t>
            </a:r>
            <a:r>
              <a:rPr lang="it-IT" dirty="0"/>
              <a:t> i cristiani guardano all’impegno nel mondo?</a:t>
            </a:r>
          </a:p>
          <a:p>
            <a:pPr marL="514350" indent="-514350">
              <a:buFont typeface="+mj-lt"/>
              <a:buAutoNum type="arabicPeriod"/>
            </a:pPr>
            <a:r>
              <a:rPr lang="it-IT" dirty="0"/>
              <a:t>A quale </a:t>
            </a:r>
            <a:r>
              <a:rPr lang="it-IT" b="1" dirty="0">
                <a:solidFill>
                  <a:srgbClr val="C00000"/>
                </a:solidFill>
              </a:rPr>
              <a:t>radice</a:t>
            </a:r>
            <a:r>
              <a:rPr lang="it-IT" dirty="0"/>
              <a:t> fanno riferimento per rinnovare lo slancio e le energie che sostengono quell’impegno nel mondo?</a:t>
            </a:r>
          </a:p>
          <a:p>
            <a:pPr marL="514350" indent="-514350">
              <a:buFont typeface="+mj-lt"/>
              <a:buAutoNum type="arabicPeriod"/>
            </a:pPr>
            <a:r>
              <a:rPr lang="it-IT" dirty="0"/>
              <a:t>Verso quale </a:t>
            </a:r>
            <a:r>
              <a:rPr lang="it-IT" b="1" dirty="0">
                <a:solidFill>
                  <a:srgbClr val="C00000"/>
                </a:solidFill>
              </a:rPr>
              <a:t>obiettivo</a:t>
            </a:r>
            <a:r>
              <a:rPr lang="it-IT" dirty="0"/>
              <a:t> indirizzare le energie dell’impegno nel mondo?</a:t>
            </a:r>
          </a:p>
        </p:txBody>
      </p:sp>
      <p:sp>
        <p:nvSpPr>
          <p:cNvPr id="4" name="Segnaposto piè di pagina 2">
            <a:extLst>
              <a:ext uri="{FF2B5EF4-FFF2-40B4-BE49-F238E27FC236}">
                <a16:creationId xmlns:a16="http://schemas.microsoft.com/office/drawing/2014/main" id="{102D96C3-47E6-46B0-8632-C5594EF010C7}"/>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4017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895503"/>
          </a:xfrm>
        </p:spPr>
        <p:txBody>
          <a:bodyPr>
            <a:normAutofit/>
          </a:bodyPr>
          <a:lstStyle/>
          <a:p>
            <a:pPr algn="ctr"/>
            <a:r>
              <a:rPr lang="it-IT" sz="2400" b="1" dirty="0"/>
              <a:t>CI FA DIFETTO LA DIMENSIONE ESCATOLOGICA </a:t>
            </a:r>
            <a:br>
              <a:rPr lang="it-IT" sz="2400" b="1" dirty="0"/>
            </a:br>
            <a:r>
              <a:rPr lang="it-IT" sz="2400" b="1" dirty="0"/>
              <a:t>DELLA ESPERIENZA CRISTIANA</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690689"/>
            <a:ext cx="7886699" cy="4624386"/>
          </a:xfrm>
        </p:spPr>
        <p:txBody>
          <a:bodyPr>
            <a:normAutofit/>
          </a:bodyPr>
          <a:lstStyle/>
          <a:p>
            <a:pPr marL="0" indent="0">
              <a:buNone/>
            </a:pPr>
            <a:endParaRPr lang="it-IT" sz="2000" b="1" dirty="0"/>
          </a:p>
          <a:p>
            <a:r>
              <a:rPr lang="it-IT" sz="2000" b="1" dirty="0"/>
              <a:t>Dimensione ecclesiale della fede come vita condivisa</a:t>
            </a:r>
          </a:p>
          <a:p>
            <a:endParaRPr lang="it-IT" sz="2000" b="1" dirty="0"/>
          </a:p>
          <a:p>
            <a:r>
              <a:rPr lang="it-IT" sz="2000" b="1" dirty="0"/>
              <a:t>Tendenza rivendicativa individualistica della sensibilità odierna</a:t>
            </a:r>
          </a:p>
          <a:p>
            <a:endParaRPr lang="it-IT" sz="2000" b="1" dirty="0"/>
          </a:p>
          <a:p>
            <a:r>
              <a:rPr lang="it-IT" sz="2000" b="1" dirty="0"/>
              <a:t>Il Padre nostro letto dal fondo al principio </a:t>
            </a:r>
            <a:r>
              <a:rPr lang="it-IT" sz="2000" dirty="0"/>
              <a:t>(Massimo Confessore): </a:t>
            </a:r>
          </a:p>
          <a:p>
            <a:pPr marL="0" indent="0">
              <a:buNone/>
            </a:pPr>
            <a:r>
              <a:rPr lang="it-IT" sz="2000" i="1" dirty="0">
                <a:latin typeface="Times New Roman" panose="02020603050405020304" pitchFamily="18" charset="0"/>
                <a:ea typeface="Calibri" panose="020F0502020204030204" pitchFamily="34" charset="0"/>
              </a:rPr>
              <a:t>liberi dal male e dalla tentazione, perché abbiamo un cuore risplendente del perdono dato ai nostri fratelli, per la misericordia ricevuta e per essere un unico corpo con il Signore Gesù che è diventato nostro cibo, sapienza e gusto, capaci di compiere il volere di Dio vivendo il mistero della fraternità nella potenza dello Spirito, facendo risplendere in tutta la sua gloria la santità di Dio, che si rivela come Padre di noi tutti, come Padre del Figlio suo Gesù Cristo.</a:t>
            </a:r>
            <a:endParaRPr lang="it-IT" sz="2000" i="1" dirty="0"/>
          </a:p>
          <a:p>
            <a:endParaRPr lang="it-IT" sz="2000" dirty="0"/>
          </a:p>
          <a:p>
            <a:pPr marL="0" indent="0">
              <a:buNone/>
            </a:pPr>
            <a:endParaRPr lang="it-IT"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Tree>
    <p:extLst>
      <p:ext uri="{BB962C8B-B14F-4D97-AF65-F5344CB8AC3E}">
        <p14:creationId xmlns:p14="http://schemas.microsoft.com/office/powerpoint/2010/main" val="1255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1" name="Ovale 20">
            <a:extLst>
              <a:ext uri="{FF2B5EF4-FFF2-40B4-BE49-F238E27FC236}">
                <a16:creationId xmlns:a16="http://schemas.microsoft.com/office/drawing/2014/main" id="{40E898E1-A131-40FF-A092-16D35D7F12FA}"/>
              </a:ext>
            </a:extLst>
          </p:cNvPr>
          <p:cNvSpPr/>
          <p:nvPr/>
        </p:nvSpPr>
        <p:spPr>
          <a:xfrm>
            <a:off x="502512" y="4864452"/>
            <a:ext cx="4670853" cy="118032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A9BD4DCC-AEB8-4F6C-8D58-F938714B371B}"/>
              </a:ext>
            </a:extLst>
          </p:cNvPr>
          <p:cNvSpPr/>
          <p:nvPr/>
        </p:nvSpPr>
        <p:spPr>
          <a:xfrm>
            <a:off x="4254858" y="3241598"/>
            <a:ext cx="4670853" cy="118032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007C566E-1E78-49D4-B922-9F53AF8E1D26}"/>
              </a:ext>
            </a:extLst>
          </p:cNvPr>
          <p:cNvSpPr/>
          <p:nvPr/>
        </p:nvSpPr>
        <p:spPr>
          <a:xfrm>
            <a:off x="518984" y="1841161"/>
            <a:ext cx="4670853" cy="118032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LA VIA DELLA SANTITÀ</a:t>
            </a:r>
          </a:p>
        </p:txBody>
      </p:sp>
      <p:sp>
        <p:nvSpPr>
          <p:cNvPr id="5" name="Segnaposto contenuto 4">
            <a:extLst>
              <a:ext uri="{FF2B5EF4-FFF2-40B4-BE49-F238E27FC236}">
                <a16:creationId xmlns:a16="http://schemas.microsoft.com/office/drawing/2014/main" id="{19131552-9939-46BD-AF27-016D76696CA3}"/>
              </a:ext>
            </a:extLst>
          </p:cNvPr>
          <p:cNvSpPr>
            <a:spLocks noGrp="1"/>
          </p:cNvSpPr>
          <p:nvPr>
            <p:ph idx="1"/>
          </p:nvPr>
        </p:nvSpPr>
        <p:spPr>
          <a:xfrm>
            <a:off x="628649" y="1690689"/>
            <a:ext cx="7886699" cy="4624386"/>
          </a:xfrm>
        </p:spPr>
        <p:txBody>
          <a:bodyPr>
            <a:normAutofit/>
          </a:bodyPr>
          <a:lstStyle/>
          <a:p>
            <a:pPr marL="0" indent="0">
              <a:buNone/>
            </a:pPr>
            <a:endParaRPr lang="it-IT" dirty="0"/>
          </a:p>
          <a:p>
            <a:pPr marL="0" indent="0">
              <a:buNone/>
            </a:pPr>
            <a:r>
              <a:rPr lang="it-IT" dirty="0"/>
              <a:t>Cristiani ‘anima del </a:t>
            </a:r>
            <a:r>
              <a:rPr lang="it-IT" dirty="0" err="1"/>
              <a:t>mondo’</a:t>
            </a:r>
            <a:endParaRPr lang="it-IT"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8" name="CasellaDiTesto 7">
            <a:extLst>
              <a:ext uri="{FF2B5EF4-FFF2-40B4-BE49-F238E27FC236}">
                <a16:creationId xmlns:a16="http://schemas.microsoft.com/office/drawing/2014/main" id="{D4B08733-0B93-41E2-9D20-C9D64E9CE109}"/>
              </a:ext>
            </a:extLst>
          </p:cNvPr>
          <p:cNvSpPr txBox="1"/>
          <p:nvPr/>
        </p:nvSpPr>
        <p:spPr>
          <a:xfrm>
            <a:off x="5050048" y="3574902"/>
            <a:ext cx="3212757" cy="523220"/>
          </a:xfrm>
          <a:prstGeom prst="rect">
            <a:avLst/>
          </a:prstGeom>
          <a:noFill/>
        </p:spPr>
        <p:txBody>
          <a:bodyPr wrap="square" rtlCol="0">
            <a:spAutoFit/>
          </a:bodyPr>
          <a:lstStyle/>
          <a:p>
            <a:pPr algn="ctr"/>
            <a:r>
              <a:rPr lang="it-IT" sz="2800" dirty="0"/>
              <a:t>Santità della Chiesa</a:t>
            </a:r>
          </a:p>
        </p:txBody>
      </p:sp>
      <p:cxnSp>
        <p:nvCxnSpPr>
          <p:cNvPr id="13" name="Connettore curvo 12">
            <a:extLst>
              <a:ext uri="{FF2B5EF4-FFF2-40B4-BE49-F238E27FC236}">
                <a16:creationId xmlns:a16="http://schemas.microsoft.com/office/drawing/2014/main" id="{C8430871-22F1-45FD-9EDC-B1ACBE6034FC}"/>
              </a:ext>
            </a:extLst>
          </p:cNvPr>
          <p:cNvCxnSpPr>
            <a:cxnSpLocks/>
            <a:stCxn id="6" idx="6"/>
            <a:endCxn id="9" idx="0"/>
          </p:cNvCxnSpPr>
          <p:nvPr/>
        </p:nvCxnSpPr>
        <p:spPr>
          <a:xfrm>
            <a:off x="5189837" y="2431325"/>
            <a:ext cx="1400448" cy="810273"/>
          </a:xfrm>
          <a:prstGeom prst="curved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FBD82754-12BF-4235-A8F7-C23C248D5599}"/>
              </a:ext>
            </a:extLst>
          </p:cNvPr>
          <p:cNvSpPr txBox="1"/>
          <p:nvPr/>
        </p:nvSpPr>
        <p:spPr>
          <a:xfrm>
            <a:off x="939114" y="4955055"/>
            <a:ext cx="4460789" cy="954107"/>
          </a:xfrm>
          <a:prstGeom prst="rect">
            <a:avLst/>
          </a:prstGeom>
          <a:noFill/>
        </p:spPr>
        <p:txBody>
          <a:bodyPr wrap="square" rtlCol="0">
            <a:spAutoFit/>
          </a:bodyPr>
          <a:lstStyle/>
          <a:p>
            <a:r>
              <a:rPr lang="it-IT" sz="2800" dirty="0"/>
              <a:t>Comunione dei santi e remissione dei peccati</a:t>
            </a:r>
          </a:p>
        </p:txBody>
      </p:sp>
      <p:cxnSp>
        <p:nvCxnSpPr>
          <p:cNvPr id="22" name="Connettore curvo 21">
            <a:extLst>
              <a:ext uri="{FF2B5EF4-FFF2-40B4-BE49-F238E27FC236}">
                <a16:creationId xmlns:a16="http://schemas.microsoft.com/office/drawing/2014/main" id="{7344D230-39EB-4377-B137-0F6EE05030CC}"/>
              </a:ext>
            </a:extLst>
          </p:cNvPr>
          <p:cNvCxnSpPr>
            <a:cxnSpLocks/>
          </p:cNvCxnSpPr>
          <p:nvPr/>
        </p:nvCxnSpPr>
        <p:spPr>
          <a:xfrm rot="10800000" flipV="1">
            <a:off x="5173365" y="4421926"/>
            <a:ext cx="1103868" cy="1052119"/>
          </a:xfrm>
          <a:prstGeom prst="curved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LA VIA DELLA SANTITÀ</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a:bodyPr>
          <a:lstStyle/>
          <a:p>
            <a:r>
              <a:rPr lang="it-IT" dirty="0"/>
              <a:t>ANIMA DEL MONDO La Chiesa si definisce in base alla sua liturgia</a:t>
            </a:r>
          </a:p>
          <a:p>
            <a:r>
              <a:rPr lang="it-IT" dirty="0"/>
              <a:t>Comunione dei santi riferita ai santi doni</a:t>
            </a:r>
          </a:p>
          <a:p>
            <a:r>
              <a:rPr lang="it-IT" dirty="0"/>
              <a:t>Eucaristia e permanenza in Cristo</a:t>
            </a:r>
          </a:p>
          <a:p>
            <a:r>
              <a:rPr lang="it-IT" dirty="0"/>
              <a:t>Esperienza significativa della vita: conoscenza del ‘Figlio, l’amato’</a:t>
            </a:r>
          </a:p>
          <a:p>
            <a:r>
              <a:rPr lang="it-IT" dirty="0"/>
              <a:t>L’eredità della Chiesa per il mondo (omelia al Quezon </a:t>
            </a:r>
            <a:r>
              <a:rPr lang="it-IT" dirty="0" err="1"/>
              <a:t>Circle</a:t>
            </a:r>
            <a:r>
              <a:rPr lang="it-IT" dirty="0"/>
              <a:t> a Manila di Paolo VI)</a:t>
            </a:r>
            <a:endParaRPr lang="it-IT" b="1" dirty="0"/>
          </a:p>
        </p:txBody>
      </p:sp>
    </p:spTree>
    <p:extLst>
      <p:ext uri="{BB962C8B-B14F-4D97-AF65-F5344CB8AC3E}">
        <p14:creationId xmlns:p14="http://schemas.microsoft.com/office/powerpoint/2010/main" val="21969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LA CHIESA PER IL MONDO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a:bodyPr>
          <a:lstStyle/>
          <a:p>
            <a:r>
              <a:rPr lang="it-IT" dirty="0"/>
              <a:t>Come splendidamente diceva Paolo VI nella sua omelia al Quezon </a:t>
            </a:r>
            <a:r>
              <a:rPr lang="it-IT" dirty="0" err="1"/>
              <a:t>Circle</a:t>
            </a:r>
            <a:r>
              <a:rPr lang="it-IT" dirty="0"/>
              <a:t> di Manila nel 1970: </a:t>
            </a:r>
          </a:p>
        </p:txBody>
      </p:sp>
      <p:sp>
        <p:nvSpPr>
          <p:cNvPr id="5" name="Segnaposto contenuto 4">
            <a:extLst>
              <a:ext uri="{FF2B5EF4-FFF2-40B4-BE49-F238E27FC236}">
                <a16:creationId xmlns:a16="http://schemas.microsoft.com/office/drawing/2014/main" id="{4DFFA9FA-7675-48A6-A854-6A3D91DBE4C7}"/>
              </a:ext>
            </a:extLst>
          </p:cNvPr>
          <p:cNvSpPr txBox="1">
            <a:spLocks/>
          </p:cNvSpPr>
          <p:nvPr/>
        </p:nvSpPr>
        <p:spPr>
          <a:xfrm>
            <a:off x="628647" y="2628900"/>
            <a:ext cx="7886701" cy="3609975"/>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i="1" dirty="0">
                <a:solidFill>
                  <a:srgbClr val="462006"/>
                </a:solidFill>
              </a:rPr>
              <a:t>“Gesù Cristo: voi ne avete sentito parlare; anzi voi, la maggior parte certamente, siete già suoi, siete cristiani. Ebbene, a voi cristiani io ripeto il suo nome, a tutti io lo annuncio: Gesù Cristo è il principio e la fine; l’alfa e l’omega; Egli è il Re del nuovo mondo; Egli è il segreto della storia; Egli è la chiave dei nostri destini; Egli è il mediatore, il ponte, fra la terra e il cielo; Egli è per antonomasia il Figlio dell’uomo, perché Egli è il Figlio di Dio, eterno, infinito; è il Figlio di Maria, la benedetta fra tutte le donne, sua madre nella carne, e madre nostra nella partecipazione allo Spirito del Corpo mistico.</a:t>
            </a:r>
          </a:p>
          <a:p>
            <a:pPr marL="0" indent="0">
              <a:buNone/>
            </a:pPr>
            <a:r>
              <a:rPr lang="it-IT" sz="2000" i="1" dirty="0">
                <a:solidFill>
                  <a:srgbClr val="462006"/>
                </a:solidFill>
              </a:rPr>
              <a:t>Gesù Cristo! Ricordate: questo è il nostro perenne annuncio, è la voce che noi facciamo risuonare per tutta la terra (Cfr. Rom. 10, 18), e per tutta la fila dei secoli (Rom. 9, 5). Ricordate e meditate: il Papa è venuto qua fra voi, e ha gridato: Gesù Cristo!”. </a:t>
            </a:r>
          </a:p>
        </p:txBody>
      </p:sp>
    </p:spTree>
    <p:extLst>
      <p:ext uri="{BB962C8B-B14F-4D97-AF65-F5344CB8AC3E}">
        <p14:creationId xmlns:p14="http://schemas.microsoft.com/office/powerpoint/2010/main" val="303215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CHIESA E MONDO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a:bodyPr>
          <a:lstStyle/>
          <a:p>
            <a:r>
              <a:rPr lang="it-IT" dirty="0"/>
              <a:t>Dio ama il mondo perché la vocazione del mondo è di diventare Chiesa</a:t>
            </a:r>
          </a:p>
          <a:p>
            <a:r>
              <a:rPr lang="it-IT" dirty="0"/>
              <a:t>La Chiesa è posta nel mondo senza essere del mondo</a:t>
            </a:r>
          </a:p>
          <a:p>
            <a:endParaRPr lang="it-IT" dirty="0"/>
          </a:p>
        </p:txBody>
      </p:sp>
      <p:sp>
        <p:nvSpPr>
          <p:cNvPr id="5" name="Segnaposto contenuto 4">
            <a:extLst>
              <a:ext uri="{FF2B5EF4-FFF2-40B4-BE49-F238E27FC236}">
                <a16:creationId xmlns:a16="http://schemas.microsoft.com/office/drawing/2014/main" id="{4DFFA9FA-7675-48A6-A854-6A3D91DBE4C7}"/>
              </a:ext>
            </a:extLst>
          </p:cNvPr>
          <p:cNvSpPr txBox="1">
            <a:spLocks/>
          </p:cNvSpPr>
          <p:nvPr/>
        </p:nvSpPr>
        <p:spPr>
          <a:xfrm>
            <a:off x="628647" y="3705225"/>
            <a:ext cx="7886701" cy="2066925"/>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i="1" dirty="0">
                <a:solidFill>
                  <a:srgbClr val="462006"/>
                </a:solidFill>
              </a:rPr>
              <a:t>“Essere non di questo mondo non significa non essere nel mondo, non essere qui, ma significa avere un proprio essere interiore libero dalle cose di questo mondo, al di sopra delle cose di questo mondo, e dunque avere in sé il segno della vittoria sul mondo e vincerlo (</a:t>
            </a:r>
            <a:r>
              <a:rPr lang="it-IT" sz="2000" i="1" dirty="0" err="1">
                <a:solidFill>
                  <a:srgbClr val="462006"/>
                </a:solidFill>
              </a:rPr>
              <a:t>Gv</a:t>
            </a:r>
            <a:r>
              <a:rPr lang="it-IT" sz="2000" i="1" dirty="0">
                <a:solidFill>
                  <a:srgbClr val="462006"/>
                </a:solidFill>
              </a:rPr>
              <a:t> 16,33; </a:t>
            </a:r>
            <a:r>
              <a:rPr lang="it-IT" sz="2000" i="1" dirty="0" err="1">
                <a:solidFill>
                  <a:srgbClr val="462006"/>
                </a:solidFill>
              </a:rPr>
              <a:t>Ap</a:t>
            </a:r>
            <a:r>
              <a:rPr lang="it-IT" sz="2000" i="1" dirty="0">
                <a:solidFill>
                  <a:srgbClr val="462006"/>
                </a:solidFill>
              </a:rPr>
              <a:t> 2,21; 5,5). </a:t>
            </a:r>
            <a:r>
              <a:rPr lang="it-IT" sz="2000" b="1" i="1" dirty="0">
                <a:solidFill>
                  <a:srgbClr val="462006"/>
                </a:solidFill>
              </a:rPr>
              <a:t>La trascendenza al mondo dell’essere e l’immanenza al mondo dell’azione: questo significa essere santi o essere non di questo mondo</a:t>
            </a:r>
            <a:r>
              <a:rPr lang="it-IT" sz="2000" i="1" dirty="0">
                <a:solidFill>
                  <a:srgbClr val="462006"/>
                </a:solidFill>
              </a:rPr>
              <a:t>”: Pavel A. </a:t>
            </a:r>
            <a:r>
              <a:rPr lang="it-IT" sz="2000" i="1" dirty="0" err="1">
                <a:solidFill>
                  <a:srgbClr val="462006"/>
                </a:solidFill>
              </a:rPr>
              <a:t>Florenskij</a:t>
            </a:r>
            <a:endParaRPr lang="it-IT" sz="2000" dirty="0">
              <a:solidFill>
                <a:srgbClr val="462006"/>
              </a:solidFill>
            </a:endParaRPr>
          </a:p>
        </p:txBody>
      </p:sp>
    </p:spTree>
    <p:extLst>
      <p:ext uri="{BB962C8B-B14F-4D97-AF65-F5344CB8AC3E}">
        <p14:creationId xmlns:p14="http://schemas.microsoft.com/office/powerpoint/2010/main" val="3091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RIVELAZIONE DI DIO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fontScale="92500" lnSpcReduction="20000"/>
          </a:bodyPr>
          <a:lstStyle/>
          <a:p>
            <a:r>
              <a:rPr lang="it-IT" dirty="0"/>
              <a:t>“</a:t>
            </a:r>
            <a:r>
              <a:rPr lang="it-IT" i="1" dirty="0"/>
              <a:t>Dio ha perdonato </a:t>
            </a:r>
            <a:r>
              <a:rPr lang="it-IT" b="1" i="1" dirty="0"/>
              <a:t>[ha fatto grazia di se’] </a:t>
            </a:r>
            <a:r>
              <a:rPr lang="it-IT" i="1" dirty="0"/>
              <a:t>a voi in Cristo</a:t>
            </a:r>
            <a:r>
              <a:rPr lang="it-IT" dirty="0"/>
              <a:t>” (</a:t>
            </a:r>
            <a:r>
              <a:rPr lang="it-IT" dirty="0" err="1"/>
              <a:t>Ef</a:t>
            </a:r>
            <a:r>
              <a:rPr lang="it-IT" dirty="0"/>
              <a:t> 4,32).</a:t>
            </a:r>
          </a:p>
          <a:p>
            <a:r>
              <a:rPr lang="it-IT" dirty="0"/>
              <a:t>«</a:t>
            </a:r>
            <a:r>
              <a:rPr lang="it-IT" i="1" dirty="0"/>
              <a:t>Il Padre mio opera sempre e anch'io opero</a:t>
            </a:r>
            <a:r>
              <a:rPr lang="it-IT" dirty="0"/>
              <a:t>» (</a:t>
            </a:r>
            <a:r>
              <a:rPr lang="it-IT" dirty="0" err="1"/>
              <a:t>Gv</a:t>
            </a:r>
            <a:r>
              <a:rPr lang="it-IT" dirty="0"/>
              <a:t> 5,17). Opera appunto la riconciliazione in Gesù, nostra pace ("</a:t>
            </a:r>
            <a:r>
              <a:rPr lang="it-IT" i="1" dirty="0"/>
              <a:t>Egli infatti è la nostra pace</a:t>
            </a:r>
            <a:r>
              <a:rPr lang="it-IT" dirty="0"/>
              <a:t>", </a:t>
            </a:r>
            <a:r>
              <a:rPr lang="it-IT" dirty="0" err="1"/>
              <a:t>Ef</a:t>
            </a:r>
            <a:r>
              <a:rPr lang="it-IT" dirty="0"/>
              <a:t> 2,14): la Chiesa chiama tutti alla realizzazione di questa opera.</a:t>
            </a:r>
          </a:p>
          <a:p>
            <a:pPr marL="0" indent="0">
              <a:buNone/>
            </a:pPr>
            <a:endParaRPr lang="it-IT" dirty="0"/>
          </a:p>
          <a:p>
            <a:r>
              <a:rPr lang="it-IT" b="1" dirty="0"/>
              <a:t>Convergenza di due movimenti potenti</a:t>
            </a:r>
            <a:r>
              <a:rPr lang="it-IT" dirty="0"/>
              <a:t>:</a:t>
            </a:r>
          </a:p>
          <a:p>
            <a:pPr marL="914400" lvl="1" indent="-457200">
              <a:buFont typeface="+mj-lt"/>
              <a:buAutoNum type="arabicPeriod"/>
            </a:pPr>
            <a:r>
              <a:rPr lang="it-IT" dirty="0"/>
              <a:t>“Dio infatti ha tanto amato il mondo da dare il Figlio unigenito, perché chiunque crede in lui non vada perduto, ma abbia la vita eterna” (</a:t>
            </a:r>
            <a:r>
              <a:rPr lang="it-IT" dirty="0" err="1"/>
              <a:t>Gv</a:t>
            </a:r>
            <a:r>
              <a:rPr lang="it-IT" dirty="0"/>
              <a:t> 3,16)</a:t>
            </a:r>
          </a:p>
          <a:p>
            <a:pPr marL="914400" lvl="1" indent="-457200">
              <a:buFont typeface="+mj-lt"/>
              <a:buAutoNum type="arabicPeriod"/>
            </a:pPr>
            <a:r>
              <a:rPr lang="it-IT" dirty="0"/>
              <a:t>“… Gesù doveva morire per la nazione; e non soltanto per la nazione, ma anche per riunire insieme i figli di Dio che erano dispersi” (</a:t>
            </a:r>
            <a:r>
              <a:rPr lang="it-IT" dirty="0" err="1"/>
              <a:t>Gv</a:t>
            </a:r>
            <a:r>
              <a:rPr lang="it-IT" dirty="0"/>
              <a:t> 11,51-52)</a:t>
            </a:r>
          </a:p>
        </p:txBody>
      </p:sp>
    </p:spTree>
    <p:extLst>
      <p:ext uri="{BB962C8B-B14F-4D97-AF65-F5344CB8AC3E}">
        <p14:creationId xmlns:p14="http://schemas.microsoft.com/office/powerpoint/2010/main" val="11132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1000"/>
                                        <p:tgtEl>
                                          <p:spTgt spid="14">
                                            <p:txEl>
                                              <p:pRg st="4" end="4"/>
                                            </p:txEl>
                                          </p:spTgt>
                                        </p:tgtEl>
                                      </p:cBhvr>
                                    </p:animEffect>
                                    <p:anim calcmode="lin" valueType="num">
                                      <p:cBhvr>
                                        <p:cTn id="2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fade">
                                      <p:cBhvr>
                                        <p:cTn id="31" dur="1000"/>
                                        <p:tgtEl>
                                          <p:spTgt spid="14">
                                            <p:txEl>
                                              <p:pRg st="5" end="5"/>
                                            </p:txEl>
                                          </p:spTgt>
                                        </p:tgtEl>
                                      </p:cBhvr>
                                    </p:animEffect>
                                    <p:anim calcmode="lin" valueType="num">
                                      <p:cBhvr>
                                        <p:cTn id="3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CUSTODIRE L’UMANO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a:bodyPr>
          <a:lstStyle/>
          <a:p>
            <a:pPr marL="0" indent="0">
              <a:buNone/>
            </a:pPr>
            <a:r>
              <a:rPr lang="it-IT" sz="3200" dirty="0"/>
              <a:t>Oggi la Chiesa è impegnata in una lotta a ‘fronte rovesciato’:</a:t>
            </a:r>
          </a:p>
          <a:p>
            <a:pPr>
              <a:buFontTx/>
              <a:buChar char="-"/>
            </a:pPr>
            <a:r>
              <a:rPr lang="it-IT" sz="2800" dirty="0"/>
              <a:t>Chiamata a rivelare Dio        deve custodire l’umano</a:t>
            </a:r>
          </a:p>
          <a:p>
            <a:pPr>
              <a:buFontTx/>
              <a:buChar char="-"/>
            </a:pPr>
            <a:r>
              <a:rPr lang="it-IT" sz="2800" dirty="0"/>
              <a:t>Richiama la presenza dell’Eterno        diventa la garanzia del temporale</a:t>
            </a:r>
          </a:p>
          <a:p>
            <a:pPr>
              <a:buFontTx/>
              <a:buChar char="-"/>
            </a:pPr>
            <a:r>
              <a:rPr lang="it-IT" dirty="0"/>
              <a:t>È il tempio dello Spirito         appare come la custode </a:t>
            </a:r>
            <a:r>
              <a:rPr lang="it-IT" sz="2800" dirty="0"/>
              <a:t>della carne, del sesso, della materia</a:t>
            </a:r>
          </a:p>
          <a:p>
            <a:endParaRPr lang="it-IT" dirty="0"/>
          </a:p>
        </p:txBody>
      </p:sp>
      <p:sp>
        <p:nvSpPr>
          <p:cNvPr id="6" name="Freccia bidirezionale orizzontale 5">
            <a:extLst>
              <a:ext uri="{FF2B5EF4-FFF2-40B4-BE49-F238E27FC236}">
                <a16:creationId xmlns:a16="http://schemas.microsoft.com/office/drawing/2014/main" id="{49BCE977-B7A7-47A5-9DEA-64D9A6779E91}"/>
              </a:ext>
            </a:extLst>
          </p:cNvPr>
          <p:cNvSpPr/>
          <p:nvPr/>
        </p:nvSpPr>
        <p:spPr>
          <a:xfrm>
            <a:off x="4305668" y="2743200"/>
            <a:ext cx="532660" cy="3873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C0C5C1A0-D26E-443C-AE4A-2B0C3263402A}"/>
              </a:ext>
            </a:extLst>
          </p:cNvPr>
          <p:cNvPicPr>
            <a:picLocks noChangeAspect="1"/>
          </p:cNvPicPr>
          <p:nvPr/>
        </p:nvPicPr>
        <p:blipFill>
          <a:blip r:embed="rId3"/>
          <a:stretch>
            <a:fillRect/>
          </a:stretch>
        </p:blipFill>
        <p:spPr>
          <a:xfrm>
            <a:off x="5637318" y="3215621"/>
            <a:ext cx="560881" cy="426757"/>
          </a:xfrm>
          <a:prstGeom prst="rect">
            <a:avLst/>
          </a:prstGeom>
        </p:spPr>
      </p:pic>
      <p:pic>
        <p:nvPicPr>
          <p:cNvPr id="8" name="Immagine 7">
            <a:extLst>
              <a:ext uri="{FF2B5EF4-FFF2-40B4-BE49-F238E27FC236}">
                <a16:creationId xmlns:a16="http://schemas.microsoft.com/office/drawing/2014/main" id="{5AC3D4FA-E5FE-45A1-BC89-55D55289EAA8}"/>
              </a:ext>
            </a:extLst>
          </p:cNvPr>
          <p:cNvPicPr>
            <a:picLocks noChangeAspect="1"/>
          </p:cNvPicPr>
          <p:nvPr/>
        </p:nvPicPr>
        <p:blipFill>
          <a:blip r:embed="rId4"/>
          <a:stretch>
            <a:fillRect/>
          </a:stretch>
        </p:blipFill>
        <p:spPr>
          <a:xfrm>
            <a:off x="4314544" y="4102399"/>
            <a:ext cx="560881" cy="432854"/>
          </a:xfrm>
          <a:prstGeom prst="rect">
            <a:avLst/>
          </a:prstGeom>
        </p:spPr>
      </p:pic>
    </p:spTree>
    <p:extLst>
      <p:ext uri="{BB962C8B-B14F-4D97-AF65-F5344CB8AC3E}">
        <p14:creationId xmlns:p14="http://schemas.microsoft.com/office/powerpoint/2010/main" val="288420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CUSTODIRE L’UMANO. ESEMPI</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fontScale="85000" lnSpcReduction="20000"/>
          </a:bodyPr>
          <a:lstStyle/>
          <a:p>
            <a:r>
              <a:rPr lang="it-IT" dirty="0"/>
              <a:t>Tramonto delle grandi utopie politiche</a:t>
            </a:r>
          </a:p>
          <a:p>
            <a:r>
              <a:rPr lang="it-IT" dirty="0"/>
              <a:t>Speranza, non mondana per un avvenire radioso dell’umanità, ma teologale in Colui che è il centro della storia, ci conosce e ci ama.</a:t>
            </a:r>
          </a:p>
          <a:p>
            <a:r>
              <a:rPr lang="it-IT" dirty="0"/>
              <a:t>Del Cristo è detto: “</a:t>
            </a:r>
            <a:r>
              <a:rPr lang="it-IT" i="1" dirty="0"/>
              <a:t>Ecco, io faccio nuove tutte le cose</a:t>
            </a:r>
            <a:r>
              <a:rPr lang="it-IT" dirty="0"/>
              <a:t>” (</a:t>
            </a:r>
            <a:r>
              <a:rPr lang="it-IT" dirty="0" err="1"/>
              <a:t>Ap</a:t>
            </a:r>
            <a:r>
              <a:rPr lang="it-IT" dirty="0"/>
              <a:t> 21,5). La pretesa cristiana per il mondo si radica nel mistero di Colui che non ha mai cessato di continuare la Sua creazione e di sostenerla.</a:t>
            </a:r>
          </a:p>
          <a:p>
            <a:r>
              <a:rPr lang="it-IT" dirty="0"/>
              <a:t>Vulnerabilità della natura stessa (</a:t>
            </a:r>
            <a:r>
              <a:rPr lang="it-IT" sz="2200" dirty="0"/>
              <a:t>Papa Francesco: </a:t>
            </a:r>
            <a:r>
              <a:rPr lang="it-IT" sz="2200" i="1" dirty="0"/>
              <a:t>Laudato </a:t>
            </a:r>
            <a:r>
              <a:rPr lang="it-IT" sz="2200" i="1" dirty="0" err="1"/>
              <a:t>si’</a:t>
            </a:r>
            <a:r>
              <a:rPr lang="it-IT" sz="2200" dirty="0"/>
              <a:t> e cultura dello scarto</a:t>
            </a:r>
            <a:r>
              <a:rPr lang="it-IT" dirty="0"/>
              <a:t>)</a:t>
            </a:r>
          </a:p>
          <a:p>
            <a:r>
              <a:rPr lang="it-IT" dirty="0"/>
              <a:t>Epoca non di ideologie, ma della tecnologia/tecnocrazia</a:t>
            </a:r>
          </a:p>
          <a:p>
            <a:r>
              <a:rPr lang="it-IT" dirty="0"/>
              <a:t>Reazione: culto dell’emozione e fondamentalismi</a:t>
            </a:r>
          </a:p>
          <a:p>
            <a:r>
              <a:rPr lang="it-IT" dirty="0"/>
              <a:t>Chiesa invece apre all’ampiezza della ragione</a:t>
            </a:r>
          </a:p>
        </p:txBody>
      </p:sp>
    </p:spTree>
    <p:extLst>
      <p:ext uri="{BB962C8B-B14F-4D97-AF65-F5344CB8AC3E}">
        <p14:creationId xmlns:p14="http://schemas.microsoft.com/office/powerpoint/2010/main" val="25146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sz="3200" b="1" dirty="0"/>
              <a:t>STARE AL MISTERO DELL’INCARNAZIONE</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quale prospettiva i cristiani guardano all’impegno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fontScale="85000" lnSpcReduction="20000"/>
          </a:bodyPr>
          <a:lstStyle/>
          <a:p>
            <a:r>
              <a:rPr lang="it-IT" dirty="0"/>
              <a:t>“Non nutrite desideri di grandezza; volgetevi piuttosto a ciò che è umile” (</a:t>
            </a:r>
            <a:r>
              <a:rPr lang="it-IT" dirty="0" err="1"/>
              <a:t>Rm</a:t>
            </a:r>
            <a:r>
              <a:rPr lang="it-IT" dirty="0"/>
              <a:t> 12,16) </a:t>
            </a:r>
          </a:p>
          <a:p>
            <a:r>
              <a:rPr lang="it-IT" dirty="0"/>
              <a:t>Annuncio del vangelo al mondo oggi =&gt; ricordare a tutti le evidenze primarie:</a:t>
            </a:r>
          </a:p>
          <a:p>
            <a:pPr lvl="1"/>
            <a:r>
              <a:rPr lang="it-IT" dirty="0"/>
              <a:t>che la donna è una donna e che l’uomo è un uomo;</a:t>
            </a:r>
          </a:p>
          <a:p>
            <a:pPr lvl="1"/>
            <a:r>
              <a:rPr lang="it-IT" dirty="0"/>
              <a:t>che il matrimonio è di un uomo e di una donna;</a:t>
            </a:r>
          </a:p>
          <a:p>
            <a:pPr lvl="1"/>
            <a:r>
              <a:rPr lang="it-IT" dirty="0"/>
              <a:t>che il bambino nasce da un padre e da una madre;</a:t>
            </a:r>
          </a:p>
          <a:p>
            <a:pPr lvl="1"/>
            <a:r>
              <a:rPr lang="it-IT" dirty="0"/>
              <a:t>che il dato naturale non è una costruzione convenzionale;</a:t>
            </a:r>
          </a:p>
          <a:p>
            <a:pPr lvl="1"/>
            <a:r>
              <a:rPr lang="it-IT" dirty="0"/>
              <a:t>Concretamente è quello che Gesù diceva dopo aver spiegato la parabola del buon seminatore: “Fate attenzione dunque a come ascoltate; perché a chi ha, sarà dato, ma a chi non ha, sarà tolto anche ciò che crede di avere” (Lc 8,18).</a:t>
            </a:r>
          </a:p>
          <a:p>
            <a:pPr lvl="1"/>
            <a:r>
              <a:rPr lang="it-IT" dirty="0"/>
              <a:t>Chi rifiuta la grazia finisce per perdere la natura.</a:t>
            </a:r>
          </a:p>
          <a:p>
            <a:pPr lvl="1"/>
            <a:r>
              <a:rPr lang="it-IT" dirty="0"/>
              <a:t>Chi ignora il Creatore finisce per dimenticare la creatura.</a:t>
            </a:r>
          </a:p>
          <a:p>
            <a:r>
              <a:rPr lang="it-IT" dirty="0"/>
              <a:t>Il paradosso è che le cose più semplici, oggi, per essere custodite, richiedano il sangue dei martiri.</a:t>
            </a:r>
          </a:p>
        </p:txBody>
      </p:sp>
    </p:spTree>
    <p:extLst>
      <p:ext uri="{BB962C8B-B14F-4D97-AF65-F5344CB8AC3E}">
        <p14:creationId xmlns:p14="http://schemas.microsoft.com/office/powerpoint/2010/main" val="49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1000"/>
                                        <p:tgtEl>
                                          <p:spTgt spid="14">
                                            <p:txEl>
                                              <p:pRg st="3" end="3"/>
                                            </p:txEl>
                                          </p:spTgt>
                                        </p:tgtEl>
                                      </p:cBhvr>
                                    </p:animEffect>
                                    <p:anim calcmode="lin" valueType="num">
                                      <p:cBhvr>
                                        <p:cTn id="2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fade">
                                      <p:cBhvr>
                                        <p:cTn id="29" dur="1000"/>
                                        <p:tgtEl>
                                          <p:spTgt spid="14">
                                            <p:txEl>
                                              <p:pRg st="4" end="4"/>
                                            </p:txEl>
                                          </p:spTgt>
                                        </p:tgtEl>
                                      </p:cBhvr>
                                    </p:animEffect>
                                    <p:anim calcmode="lin" valueType="num">
                                      <p:cBhvr>
                                        <p:cTn id="3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xEl>
                                              <p:pRg st="5" end="5"/>
                                            </p:txEl>
                                          </p:spTgt>
                                        </p:tgtEl>
                                        <p:attrNameLst>
                                          <p:attrName>style.visibility</p:attrName>
                                        </p:attrNameLst>
                                      </p:cBhvr>
                                      <p:to>
                                        <p:strVal val="visible"/>
                                      </p:to>
                                    </p:set>
                                    <p:animEffect transition="in" filter="fade">
                                      <p:cBhvr>
                                        <p:cTn id="34" dur="1000"/>
                                        <p:tgtEl>
                                          <p:spTgt spid="14">
                                            <p:txEl>
                                              <p:pRg st="5" end="5"/>
                                            </p:txEl>
                                          </p:spTgt>
                                        </p:tgtEl>
                                      </p:cBhvr>
                                    </p:animEffect>
                                    <p:anim calcmode="lin" valueType="num">
                                      <p:cBhvr>
                                        <p:cTn id="3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fade">
                                      <p:cBhvr>
                                        <p:cTn id="39" dur="1000"/>
                                        <p:tgtEl>
                                          <p:spTgt spid="14">
                                            <p:txEl>
                                              <p:pRg st="6" end="6"/>
                                            </p:txEl>
                                          </p:spTgt>
                                        </p:tgtEl>
                                      </p:cBhvr>
                                    </p:animEffect>
                                    <p:anim calcmode="lin" valueType="num">
                                      <p:cBhvr>
                                        <p:cTn id="4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Effect transition="in" filter="fade">
                                      <p:cBhvr>
                                        <p:cTn id="44" dur="1000"/>
                                        <p:tgtEl>
                                          <p:spTgt spid="14">
                                            <p:txEl>
                                              <p:pRg st="7" end="7"/>
                                            </p:txEl>
                                          </p:spTgt>
                                        </p:tgtEl>
                                      </p:cBhvr>
                                    </p:animEffect>
                                    <p:anim calcmode="lin" valueType="num">
                                      <p:cBhvr>
                                        <p:cTn id="4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Effect transition="in" filter="fade">
                                      <p:cBhvr>
                                        <p:cTn id="49" dur="1000"/>
                                        <p:tgtEl>
                                          <p:spTgt spid="14">
                                            <p:txEl>
                                              <p:pRg st="8" end="8"/>
                                            </p:txEl>
                                          </p:spTgt>
                                        </p:tgtEl>
                                      </p:cBhvr>
                                    </p:animEffect>
                                    <p:anim calcmode="lin" valueType="num">
                                      <p:cBhvr>
                                        <p:cTn id="50"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1000"/>
                                        <p:tgtEl>
                                          <p:spTgt spid="14">
                                            <p:txEl>
                                              <p:pRg st="9" end="9"/>
                                            </p:txEl>
                                          </p:spTgt>
                                        </p:tgtEl>
                                      </p:cBhvr>
                                    </p:animEffect>
                                    <p:anim calcmode="lin" valueType="num">
                                      <p:cBhvr>
                                        <p:cTn id="57"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919161"/>
          </a:xfrm>
        </p:spPr>
        <p:txBody>
          <a:bodyPr>
            <a:normAutofit/>
          </a:bodyPr>
          <a:lstStyle/>
          <a:p>
            <a:r>
              <a:rPr lang="it-IT" sz="4000" dirty="0"/>
              <a:t>IMPEGNO DEI CRISTIANI NEL MONDO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5802316"/>
            <a:ext cx="7886699" cy="919161"/>
          </a:xfrm>
          <a:ln>
            <a:solidFill>
              <a:schemeClr val="accent1"/>
            </a:solidFill>
          </a:ln>
        </p:spPr>
        <p:txBody>
          <a:bodyPr/>
          <a:lstStyle/>
          <a:p>
            <a:r>
              <a:rPr lang="it-IT" sz="2000" b="1" dirty="0">
                <a:solidFill>
                  <a:schemeClr val="accent1"/>
                </a:solidFill>
              </a:rPr>
              <a:t>Secondo quadro</a:t>
            </a:r>
          </a:p>
          <a:p>
            <a:r>
              <a:rPr lang="it-IT" sz="2000" b="1"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852256" y="1358283"/>
            <a:ext cx="7663092" cy="4563123"/>
          </a:xfrm>
        </p:spPr>
        <p:txBody>
          <a:bodyPr>
            <a:normAutofit fontScale="92500" lnSpcReduction="20000"/>
          </a:bodyPr>
          <a:lstStyle/>
          <a:p>
            <a:pPr marL="0" indent="0">
              <a:buNone/>
            </a:pPr>
            <a:r>
              <a:rPr lang="it-IT" dirty="0">
                <a:solidFill>
                  <a:schemeClr val="accent2">
                    <a:lumMod val="50000"/>
                  </a:schemeClr>
                </a:solidFill>
              </a:rPr>
              <a:t>“</a:t>
            </a:r>
            <a:r>
              <a:rPr lang="it-IT" i="1" dirty="0">
                <a:solidFill>
                  <a:schemeClr val="accent2">
                    <a:lumMod val="50000"/>
                  </a:schemeClr>
                </a:solidFill>
              </a:rPr>
              <a:t>Infatti, pur essendo libero da tutti, mi sono fatto servo di tutti per guadagnarne il maggior numero: mi sono fatto come Giudeo per i Giudei, per guadagnare i Giudei. Per coloro che sono sotto la Legge – pur non essendo io sotto la Legge – mi sono fatto come uno che è sotto la Legge, allo scopo di guadagnare coloro che sono sotto la Legge. Per coloro che non hanno Legge – pur non essendo io senza la legge di Dio, anzi essendo nella legge di Cristo – mi sono fatto come uno che è senza Legge, allo scopo di guadagnare coloro che sono senza Legge. Mi sono fatto debole per i deboli, per guadagnare i deboli; mi sono fatto tutto per tutti, per salvare a ogni costo qualcuno. Ma tutto io faccio per il Vangelo, per diventarne partecipe anch’io</a:t>
            </a:r>
            <a:r>
              <a:rPr lang="it-IT" dirty="0">
                <a:solidFill>
                  <a:schemeClr val="accent2">
                    <a:lumMod val="50000"/>
                  </a:schemeClr>
                </a:solidFill>
              </a:rPr>
              <a:t>” (1Cor 9,19-23).</a:t>
            </a:r>
          </a:p>
        </p:txBody>
      </p:sp>
    </p:spTree>
    <p:extLst>
      <p:ext uri="{BB962C8B-B14F-4D97-AF65-F5344CB8AC3E}">
        <p14:creationId xmlns:p14="http://schemas.microsoft.com/office/powerpoint/2010/main" val="390302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p:txBody>
          <a:bodyPr/>
          <a:lstStyle/>
          <a:p>
            <a:r>
              <a:rPr lang="it-IT" dirty="0"/>
              <a:t>IL BENE COMUNE. SUGGERIMENTO IN TRE QUADRI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p:txBody>
              <a:bodyPr/>
              <a:lstStyle/>
              <a:p>
                <a:r>
                  <a:rPr lang="it-IT" dirty="0"/>
                  <a:t>Impegno nel mondo =&gt; </a:t>
                </a:r>
                <a:r>
                  <a:rPr lang="it-IT" dirty="0">
                    <a:solidFill>
                      <a:srgbClr val="C00000"/>
                    </a:solidFill>
                  </a:rPr>
                  <a:t>bene comune</a:t>
                </a:r>
              </a:p>
              <a:p>
                <a:endParaRPr lang="it-IT" dirty="0"/>
              </a:p>
              <a:p>
                <a:r>
                  <a:rPr lang="it-IT" dirty="0"/>
                  <a:t>Prospettiva	</a:t>
                </a:r>
                <a:br>
                  <a:rPr lang="it-IT" dirty="0"/>
                </a:br>
                <a:r>
                  <a:rPr lang="it-IT" dirty="0"/>
                  <a:t>radice		 </a:t>
                </a:r>
                <a14:m>
                  <m:oMath xmlns:m="http://schemas.openxmlformats.org/officeDocument/2006/math">
                    <m:r>
                      <a:rPr lang="it-IT" i="1">
                        <a:latin typeface="Cambria Math" panose="02040503050406030204" pitchFamily="18" charset="0"/>
                      </a:rPr>
                      <m:t>} </m:t>
                    </m:r>
                  </m:oMath>
                </a14:m>
                <a:r>
                  <a:rPr lang="it-IT" dirty="0"/>
                  <a:t>=&gt;	</a:t>
                </a:r>
                <a:r>
                  <a:rPr lang="it-IT" dirty="0">
                    <a:solidFill>
                      <a:srgbClr val="C00000"/>
                    </a:solidFill>
                  </a:rPr>
                  <a:t>spiritualità</a:t>
                </a:r>
                <a:br>
                  <a:rPr lang="it-IT" dirty="0"/>
                </a:br>
                <a:r>
                  <a:rPr lang="it-IT" dirty="0"/>
                  <a:t>obiettivo</a:t>
                </a:r>
              </a:p>
            </p:txBody>
          </p:sp>
        </mc:Choice>
        <mc:Fallback xmlns="">
          <p:sp>
            <p:nvSpPr>
              <p:cNvPr id="3" name="Segnaposto contenuto 2">
                <a:extLst>
                  <a:ext uri="{FF2B5EF4-FFF2-40B4-BE49-F238E27FC236}">
                    <a16:creationId xmlns:a16="http://schemas.microsoft.com/office/drawing/2014/main" id="{6526F331-A0C2-4A09-B43D-51033A2BC68D}"/>
                  </a:ext>
                </a:extLst>
              </p:cNvPr>
              <p:cNvSpPr>
                <a:spLocks noGrp="1" noRot="1" noChangeAspect="1" noMove="1" noResize="1" noEditPoints="1" noAdjustHandles="1" noChangeArrowheads="1" noChangeShapeType="1" noTextEdit="1"/>
              </p:cNvSpPr>
              <p:nvPr>
                <p:ph idx="1"/>
              </p:nvPr>
            </p:nvSpPr>
            <p:spPr>
              <a:blipFill>
                <a:blip r:embed="rId3"/>
                <a:stretch>
                  <a:fillRect l="-1391" t="-2241"/>
                </a:stretch>
              </a:blipFill>
            </p:spPr>
            <p:txBody>
              <a:bodyPr/>
              <a:lstStyle/>
              <a:p>
                <a:r>
                  <a:rPr lang="it-IT">
                    <a:noFill/>
                  </a:rPr>
                  <a:t> </a:t>
                </a:r>
              </a:p>
            </p:txBody>
          </p:sp>
        </mc:Fallback>
      </mc:AlternateContent>
      <p:sp>
        <p:nvSpPr>
          <p:cNvPr id="4" name="Segnaposto piè di pagina 2">
            <a:extLst>
              <a:ext uri="{FF2B5EF4-FFF2-40B4-BE49-F238E27FC236}">
                <a16:creationId xmlns:a16="http://schemas.microsoft.com/office/drawing/2014/main" id="{75A340E2-60FD-4FA2-8E97-25D2ED15E62E}"/>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1734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2521258"/>
            <a:ext cx="7964934" cy="1029809"/>
          </a:xfrm>
        </p:spPr>
        <p:txBody>
          <a:bodyPr>
            <a:normAutofit/>
          </a:bodyPr>
          <a:lstStyle/>
          <a:p>
            <a:pPr algn="ctr"/>
            <a:br>
              <a:rPr lang="it-IT" sz="2700" dirty="0"/>
            </a:br>
            <a:r>
              <a:rPr lang="it-IT" sz="2800" b="1" i="1" dirty="0"/>
              <a:t>Mater et </a:t>
            </a:r>
            <a:r>
              <a:rPr lang="it-IT" sz="2800" b="1" i="1" dirty="0" err="1"/>
              <a:t>magistra</a:t>
            </a:r>
            <a:r>
              <a:rPr lang="it-IT" sz="2800" b="1" i="1" dirty="0"/>
              <a:t> (1961)</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36524"/>
            <a:ext cx="7886699" cy="5759452"/>
          </a:xfrm>
        </p:spPr>
        <p:txBody>
          <a:bodyPr>
            <a:normAutofit/>
          </a:bodyPr>
          <a:lstStyle/>
          <a:p>
            <a:pPr marL="0" indent="0">
              <a:buNone/>
            </a:pPr>
            <a:endParaRPr lang="it-IT" dirty="0"/>
          </a:p>
          <a:p>
            <a:pPr marL="0" indent="0">
              <a:buNone/>
            </a:pPr>
            <a:endParaRPr lang="it-IT" dirty="0"/>
          </a:p>
          <a:p>
            <a:pPr marL="0" indent="0">
              <a:buNone/>
            </a:pPr>
            <a:endParaRPr lang="it-IT" dirty="0"/>
          </a:p>
        </p:txBody>
      </p:sp>
      <p:sp>
        <p:nvSpPr>
          <p:cNvPr id="5" name="Segnaposto contenuto 4">
            <a:extLst>
              <a:ext uri="{FF2B5EF4-FFF2-40B4-BE49-F238E27FC236}">
                <a16:creationId xmlns:a16="http://schemas.microsoft.com/office/drawing/2014/main" id="{C41018B6-F0C2-4F7B-80C5-DBEA4A4A084B}"/>
              </a:ext>
            </a:extLst>
          </p:cNvPr>
          <p:cNvSpPr txBox="1">
            <a:spLocks/>
          </p:cNvSpPr>
          <p:nvPr/>
        </p:nvSpPr>
        <p:spPr>
          <a:xfrm>
            <a:off x="628647" y="3613212"/>
            <a:ext cx="7886701" cy="2530414"/>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i="1" dirty="0">
                <a:solidFill>
                  <a:srgbClr val="462006"/>
                </a:solidFill>
              </a:rPr>
              <a:t>“A tale scopo però si richiede che negli uomini investiti di </a:t>
            </a:r>
            <a:r>
              <a:rPr lang="it-IT" i="1" dirty="0" err="1">
                <a:solidFill>
                  <a:srgbClr val="462006"/>
                </a:solidFill>
              </a:rPr>
              <a:t>autorita</a:t>
            </a:r>
            <a:r>
              <a:rPr lang="it-IT" i="1" dirty="0">
                <a:solidFill>
                  <a:srgbClr val="462006"/>
                </a:solidFill>
              </a:rPr>
              <a:t>̀ pubblica sia presente ed operante una sana concezione del bene comune; concezione che si concreta nell’insieme di quelle condizioni sociali che consentono e favoriscono negli esseri umani lo sviluppo integrale della loro persona” (n.51)</a:t>
            </a:r>
            <a:endParaRPr lang="it-IT" dirty="0">
              <a:solidFill>
                <a:srgbClr val="462006"/>
              </a:solidFill>
            </a:endParaRPr>
          </a:p>
        </p:txBody>
      </p:sp>
      <p:sp>
        <p:nvSpPr>
          <p:cNvPr id="4" name="CasellaDiTesto 3">
            <a:extLst>
              <a:ext uri="{FF2B5EF4-FFF2-40B4-BE49-F238E27FC236}">
                <a16:creationId xmlns:a16="http://schemas.microsoft.com/office/drawing/2014/main" id="{CAE9523C-DC9B-4862-8967-197E80E53F50}"/>
              </a:ext>
            </a:extLst>
          </p:cNvPr>
          <p:cNvSpPr txBox="1"/>
          <p:nvPr/>
        </p:nvSpPr>
        <p:spPr>
          <a:xfrm>
            <a:off x="550416" y="408372"/>
            <a:ext cx="8202967" cy="2308324"/>
          </a:xfrm>
          <a:prstGeom prst="rect">
            <a:avLst/>
          </a:prstGeom>
          <a:noFill/>
        </p:spPr>
        <p:txBody>
          <a:bodyPr wrap="square" rtlCol="0">
            <a:spAutoFit/>
          </a:bodyPr>
          <a:lstStyle/>
          <a:p>
            <a:pPr algn="ctr"/>
            <a:r>
              <a:rPr lang="it-IT" sz="2400" dirty="0"/>
              <a:t>Principio spirituale nella sua dimensione dinamica:</a:t>
            </a:r>
          </a:p>
          <a:p>
            <a:pPr algn="ctr"/>
            <a:r>
              <a:rPr lang="it-IT" sz="2400" dirty="0"/>
              <a:t>più pesca in Dio, in profondità, più l’uomo fa fiorire la sua umanità</a:t>
            </a:r>
          </a:p>
          <a:p>
            <a:pPr algn="ctr"/>
            <a:endParaRPr lang="it-IT" sz="2400" dirty="0"/>
          </a:p>
          <a:p>
            <a:pPr algn="ctr"/>
            <a:r>
              <a:rPr lang="it-IT" sz="2400" b="1" dirty="0"/>
              <a:t>PRINCIPIO DI INTEGRALITA’</a:t>
            </a:r>
          </a:p>
          <a:p>
            <a:pPr algn="ctr"/>
            <a:r>
              <a:rPr lang="it-IT" sz="2400" dirty="0"/>
              <a:t>Il bene riguarda tutte le dimensioni dell’umano</a:t>
            </a:r>
          </a:p>
        </p:txBody>
      </p:sp>
    </p:spTree>
    <p:extLst>
      <p:ext uri="{BB962C8B-B14F-4D97-AF65-F5344CB8AC3E}">
        <p14:creationId xmlns:p14="http://schemas.microsoft.com/office/powerpoint/2010/main" val="536743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7149"/>
          </a:xfrm>
        </p:spPr>
        <p:txBody>
          <a:bodyPr>
            <a:normAutofit fontScale="90000"/>
          </a:bodyPr>
          <a:lstStyle/>
          <a:p>
            <a:pPr algn="ctr"/>
            <a:r>
              <a:rPr lang="it-IT" dirty="0"/>
              <a:t>PRINCIPIO DI INTEGRALITÀ</a:t>
            </a:r>
            <a:br>
              <a:rPr lang="it-IT" dirty="0"/>
            </a:br>
            <a:r>
              <a:rPr lang="it-IT" sz="2700" dirty="0"/>
              <a:t>il bene riguarda tutte le dimensioni dell’umano</a:t>
            </a:r>
            <a:br>
              <a:rPr lang="it-IT" sz="2700" dirty="0"/>
            </a:br>
            <a:br>
              <a:rPr lang="it-IT" dirty="0"/>
            </a:br>
            <a:r>
              <a:rPr lang="it-IT" sz="2800" b="1" i="1" dirty="0" err="1"/>
              <a:t>Pacem</a:t>
            </a:r>
            <a:r>
              <a:rPr lang="it-IT" sz="2800" b="1" i="1" dirty="0"/>
              <a:t> in </a:t>
            </a:r>
            <a:r>
              <a:rPr lang="it-IT" sz="2800" b="1" i="1" dirty="0" err="1"/>
              <a:t>terris</a:t>
            </a:r>
            <a:r>
              <a:rPr lang="it-IT" sz="2800" b="1" i="1" dirty="0"/>
              <a:t> (1963)</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2152650"/>
            <a:ext cx="7886699" cy="3743326"/>
          </a:xfrm>
        </p:spPr>
        <p:txBody>
          <a:bodyPr>
            <a:normAutofit/>
          </a:bodyPr>
          <a:lstStyle/>
          <a:p>
            <a:pPr marL="0" indent="0">
              <a:buNone/>
            </a:pPr>
            <a:endParaRPr lang="it-IT" dirty="0"/>
          </a:p>
          <a:p>
            <a:pPr marL="0" indent="0">
              <a:buNone/>
            </a:pPr>
            <a:endParaRPr lang="it-IT" dirty="0"/>
          </a:p>
          <a:p>
            <a:pPr marL="0" indent="0">
              <a:buNone/>
            </a:pPr>
            <a:endParaRPr lang="it-IT" dirty="0"/>
          </a:p>
        </p:txBody>
      </p:sp>
      <p:sp>
        <p:nvSpPr>
          <p:cNvPr id="5" name="Segnaposto contenuto 4">
            <a:extLst>
              <a:ext uri="{FF2B5EF4-FFF2-40B4-BE49-F238E27FC236}">
                <a16:creationId xmlns:a16="http://schemas.microsoft.com/office/drawing/2014/main" id="{C41018B6-F0C2-4F7B-80C5-DBEA4A4A084B}"/>
              </a:ext>
            </a:extLst>
          </p:cNvPr>
          <p:cNvSpPr txBox="1">
            <a:spLocks/>
          </p:cNvSpPr>
          <p:nvPr/>
        </p:nvSpPr>
        <p:spPr>
          <a:xfrm>
            <a:off x="628647" y="2219325"/>
            <a:ext cx="7886701" cy="3743326"/>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i="1" dirty="0">
                <a:solidFill>
                  <a:srgbClr val="462006"/>
                </a:solidFill>
              </a:rPr>
              <a:t>“L’unità della famiglia umana è esistita in ogni tempo, giacché essa ha come membri gli esseri umani che sono tutti uguali per dignità̀ naturale. Di conseguenza </a:t>
            </a:r>
            <a:r>
              <a:rPr lang="it-IT" sz="2400" i="1" dirty="0" err="1">
                <a:solidFill>
                  <a:srgbClr val="462006"/>
                </a:solidFill>
              </a:rPr>
              <a:t>esistera</a:t>
            </a:r>
            <a:r>
              <a:rPr lang="it-IT" sz="2400" i="1" dirty="0">
                <a:solidFill>
                  <a:srgbClr val="462006"/>
                </a:solidFill>
              </a:rPr>
              <a:t>̀ sempre l’esigenza obiettiva all’attuazione, in grado sufficiente, del bene comune universale, e </a:t>
            </a:r>
            <a:r>
              <a:rPr lang="it-IT" sz="2400" i="1" dirty="0" err="1">
                <a:solidFill>
                  <a:srgbClr val="462006"/>
                </a:solidFill>
              </a:rPr>
              <a:t>cioe</a:t>
            </a:r>
            <a:r>
              <a:rPr lang="it-IT" sz="2400" i="1" dirty="0">
                <a:solidFill>
                  <a:srgbClr val="462006"/>
                </a:solidFill>
              </a:rPr>
              <a:t>̀ del bene comune della intera famiglia umana” (n. 69); “Tanto </a:t>
            </a:r>
            <a:r>
              <a:rPr lang="it-IT" sz="2400" i="1" dirty="0" err="1">
                <a:solidFill>
                  <a:srgbClr val="462006"/>
                </a:solidFill>
              </a:rPr>
              <a:t>piu</a:t>
            </a:r>
            <a:r>
              <a:rPr lang="it-IT" sz="2400" i="1" dirty="0">
                <a:solidFill>
                  <a:srgbClr val="462006"/>
                </a:solidFill>
              </a:rPr>
              <a:t>̀ che i singoli esseri umani, mentre partecipano sempre </a:t>
            </a:r>
            <a:r>
              <a:rPr lang="it-IT" sz="2400" i="1" dirty="0" err="1">
                <a:solidFill>
                  <a:srgbClr val="462006"/>
                </a:solidFill>
              </a:rPr>
              <a:t>piu</a:t>
            </a:r>
            <a:r>
              <a:rPr lang="it-IT" sz="2400" i="1" dirty="0">
                <a:solidFill>
                  <a:srgbClr val="462006"/>
                </a:solidFill>
              </a:rPr>
              <a:t>̀ attivamente alla vita pubblica delle proprie </a:t>
            </a:r>
            <a:r>
              <a:rPr lang="it-IT" sz="2400" i="1" dirty="0" err="1">
                <a:solidFill>
                  <a:srgbClr val="462006"/>
                </a:solidFill>
              </a:rPr>
              <a:t>comunita</a:t>
            </a:r>
            <a:r>
              <a:rPr lang="it-IT" sz="2400" i="1" dirty="0">
                <a:solidFill>
                  <a:srgbClr val="462006"/>
                </a:solidFill>
              </a:rPr>
              <a:t>̀ politiche, mostrano un crescente interessamento alle vicende di tutti i popoli, e avvertono con maggiore consapevolezza di essere membra vive di una </a:t>
            </a:r>
            <a:r>
              <a:rPr lang="it-IT" sz="2400" i="1" dirty="0" err="1">
                <a:solidFill>
                  <a:srgbClr val="462006"/>
                </a:solidFill>
              </a:rPr>
              <a:t>comunita</a:t>
            </a:r>
            <a:r>
              <a:rPr lang="it-IT" sz="2400" i="1" dirty="0">
                <a:solidFill>
                  <a:srgbClr val="462006"/>
                </a:solidFill>
              </a:rPr>
              <a:t>̀ mondiale” (n. 75).</a:t>
            </a:r>
            <a:endParaRPr lang="it-IT" sz="2400" dirty="0">
              <a:solidFill>
                <a:srgbClr val="462006"/>
              </a:solidFill>
            </a:endParaRPr>
          </a:p>
        </p:txBody>
      </p:sp>
    </p:spTree>
    <p:extLst>
      <p:ext uri="{BB962C8B-B14F-4D97-AF65-F5344CB8AC3E}">
        <p14:creationId xmlns:p14="http://schemas.microsoft.com/office/powerpoint/2010/main" val="372284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7149"/>
          </a:xfrm>
        </p:spPr>
        <p:txBody>
          <a:bodyPr>
            <a:normAutofit fontScale="90000"/>
          </a:bodyPr>
          <a:lstStyle/>
          <a:p>
            <a:pPr algn="ctr"/>
            <a:r>
              <a:rPr lang="it-IT" dirty="0"/>
              <a:t>PRINCIPIO DI INTEGRALITÀ</a:t>
            </a:r>
            <a:br>
              <a:rPr lang="it-IT" dirty="0"/>
            </a:br>
            <a:r>
              <a:rPr lang="it-IT" sz="2700" dirty="0"/>
              <a:t>il bene riguarda tutte le dimensioni dell’umano</a:t>
            </a:r>
            <a:br>
              <a:rPr lang="it-IT" sz="2700" dirty="0"/>
            </a:br>
            <a:br>
              <a:rPr lang="it-IT" dirty="0"/>
            </a:br>
            <a:r>
              <a:rPr lang="it-IT" sz="2800" b="1" i="1" dirty="0" err="1"/>
              <a:t>Populorum</a:t>
            </a:r>
            <a:r>
              <a:rPr lang="it-IT" sz="2800" b="1" i="1" dirty="0"/>
              <a:t> </a:t>
            </a:r>
            <a:r>
              <a:rPr lang="it-IT" sz="2800" b="1" i="1" dirty="0" err="1"/>
              <a:t>progressio</a:t>
            </a:r>
            <a:r>
              <a:rPr lang="it-IT" sz="2800" b="1" i="1" dirty="0"/>
              <a:t> (1967)</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2152650"/>
            <a:ext cx="7886699" cy="3743326"/>
          </a:xfrm>
        </p:spPr>
        <p:txBody>
          <a:bodyPr>
            <a:normAutofit/>
          </a:bodyPr>
          <a:lstStyle/>
          <a:p>
            <a:pPr marL="0" indent="0">
              <a:buNone/>
            </a:pPr>
            <a:endParaRPr lang="it-IT" dirty="0"/>
          </a:p>
          <a:p>
            <a:pPr marL="0" indent="0">
              <a:buNone/>
            </a:pPr>
            <a:endParaRPr lang="it-IT" dirty="0"/>
          </a:p>
          <a:p>
            <a:pPr marL="0" indent="0">
              <a:buNone/>
            </a:pPr>
            <a:endParaRPr lang="it-IT" dirty="0"/>
          </a:p>
        </p:txBody>
      </p:sp>
      <p:sp>
        <p:nvSpPr>
          <p:cNvPr id="5" name="Segnaposto contenuto 4">
            <a:extLst>
              <a:ext uri="{FF2B5EF4-FFF2-40B4-BE49-F238E27FC236}">
                <a16:creationId xmlns:a16="http://schemas.microsoft.com/office/drawing/2014/main" id="{C41018B6-F0C2-4F7B-80C5-DBEA4A4A084B}"/>
              </a:ext>
            </a:extLst>
          </p:cNvPr>
          <p:cNvSpPr txBox="1">
            <a:spLocks/>
          </p:cNvSpPr>
          <p:nvPr/>
        </p:nvSpPr>
        <p:spPr>
          <a:xfrm>
            <a:off x="628647" y="2219325"/>
            <a:ext cx="7886701" cy="38290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i="1" dirty="0">
                <a:solidFill>
                  <a:srgbClr val="462006"/>
                </a:solidFill>
              </a:rPr>
              <a:t>“È dunque a tutti che noi oggi rivolgiamo questo appello solenne a un’azione concertata per lo sviluppo integrale dell’uomo e lo sviluppo solidale dell’</a:t>
            </a:r>
            <a:r>
              <a:rPr lang="it-IT" sz="1800" i="1" dirty="0" err="1">
                <a:solidFill>
                  <a:srgbClr val="462006"/>
                </a:solidFill>
              </a:rPr>
              <a:t>umanita</a:t>
            </a:r>
            <a:r>
              <a:rPr lang="it-IT" sz="1800" i="1" dirty="0">
                <a:solidFill>
                  <a:srgbClr val="462006"/>
                </a:solidFill>
              </a:rPr>
              <a:t>̀” (n. 5); “Ma ormai le iniziative locali e individuali non bastano </a:t>
            </a:r>
            <a:r>
              <a:rPr lang="it-IT" sz="1800" i="1" dirty="0" err="1">
                <a:solidFill>
                  <a:srgbClr val="462006"/>
                </a:solidFill>
              </a:rPr>
              <a:t>piu</a:t>
            </a:r>
            <a:r>
              <a:rPr lang="it-IT" sz="1800" i="1" dirty="0">
                <a:solidFill>
                  <a:srgbClr val="462006"/>
                </a:solidFill>
              </a:rPr>
              <a:t>̀. La situazione attuale del mondo esige un’azione d’insieme sulla base di una visione chiara di tutti gli aspetti economici, sociali, culturali e spirituali. Esperta di umanità̀, la Chiesa ...  vivente com’è nella storia, essa deve "scrutare i segni dei tempi e interpretarli alla luce del Vangelo". In comunione con le migliori aspirazioni degli uomini e soffrendo di vederle insoddisfatte, essa desidera aiutarli a raggiungere la loro piena fioritura, e a questo fine offre loro </a:t>
            </a:r>
            <a:r>
              <a:rPr lang="it-IT" sz="1800" i="1" dirty="0" err="1">
                <a:solidFill>
                  <a:srgbClr val="462006"/>
                </a:solidFill>
              </a:rPr>
              <a:t>cio</a:t>
            </a:r>
            <a:r>
              <a:rPr lang="it-IT" sz="1800" i="1" dirty="0">
                <a:solidFill>
                  <a:srgbClr val="462006"/>
                </a:solidFill>
              </a:rPr>
              <a:t>̀ che possiede in proprio: una visione globale dell’uomo e dell’</a:t>
            </a:r>
            <a:r>
              <a:rPr lang="it-IT" sz="1800" i="1" dirty="0" err="1">
                <a:solidFill>
                  <a:srgbClr val="462006"/>
                </a:solidFill>
              </a:rPr>
              <a:t>umanita</a:t>
            </a:r>
            <a:r>
              <a:rPr lang="it-IT" sz="1800" i="1" dirty="0">
                <a:solidFill>
                  <a:srgbClr val="462006"/>
                </a:solidFill>
              </a:rPr>
              <a:t>̀” (n. 13); “Mediante la sua inserzione nel Cristo vivificatore, l’uomo accede a una dimensione nuova, a un umanesimo trascendente, che gli conferisce la sua </a:t>
            </a:r>
            <a:r>
              <a:rPr lang="it-IT" sz="1800" i="1" dirty="0" err="1">
                <a:solidFill>
                  <a:srgbClr val="462006"/>
                </a:solidFill>
              </a:rPr>
              <a:t>piu</a:t>
            </a:r>
            <a:r>
              <a:rPr lang="it-IT" sz="1800" i="1" dirty="0">
                <a:solidFill>
                  <a:srgbClr val="462006"/>
                </a:solidFill>
              </a:rPr>
              <a:t>̀ grande pienezza: questa è la </a:t>
            </a:r>
            <a:r>
              <a:rPr lang="it-IT" sz="1800" i="1" dirty="0" err="1">
                <a:solidFill>
                  <a:srgbClr val="462006"/>
                </a:solidFill>
              </a:rPr>
              <a:t>finalita</a:t>
            </a:r>
            <a:r>
              <a:rPr lang="it-IT" sz="1800" i="1" dirty="0">
                <a:solidFill>
                  <a:srgbClr val="462006"/>
                </a:solidFill>
              </a:rPr>
              <a:t>̀ suprema dello sviluppo personale” (n. 16); “È un umanesimo plenario che occorre promuovere. Che vuol dire ciò, se non lo sviluppo di tutto l’uomo e di tutti gli uomini? (n. 42); “Lo sviluppo integrale dell’uomo non </a:t>
            </a:r>
            <a:r>
              <a:rPr lang="it-IT" sz="1800" i="1" dirty="0" err="1">
                <a:solidFill>
                  <a:srgbClr val="462006"/>
                </a:solidFill>
              </a:rPr>
              <a:t>puo</a:t>
            </a:r>
            <a:r>
              <a:rPr lang="it-IT" sz="1800" i="1" dirty="0">
                <a:solidFill>
                  <a:srgbClr val="462006"/>
                </a:solidFill>
              </a:rPr>
              <a:t>̀ aver luogo senza lo sviluppo solidale dell’</a:t>
            </a:r>
            <a:r>
              <a:rPr lang="it-IT" sz="1800" i="1" dirty="0" err="1">
                <a:solidFill>
                  <a:srgbClr val="462006"/>
                </a:solidFill>
              </a:rPr>
              <a:t>umanita</a:t>
            </a:r>
            <a:r>
              <a:rPr lang="it-IT" sz="1800" i="1" dirty="0">
                <a:solidFill>
                  <a:srgbClr val="462006"/>
                </a:solidFill>
              </a:rPr>
              <a:t>̀” (43).</a:t>
            </a:r>
            <a:endParaRPr lang="it-IT" sz="1800" dirty="0">
              <a:solidFill>
                <a:srgbClr val="462006"/>
              </a:solidFill>
            </a:endParaRPr>
          </a:p>
        </p:txBody>
      </p:sp>
    </p:spTree>
    <p:extLst>
      <p:ext uri="{BB962C8B-B14F-4D97-AF65-F5344CB8AC3E}">
        <p14:creationId xmlns:p14="http://schemas.microsoft.com/office/powerpoint/2010/main" val="151976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7149"/>
          </a:xfrm>
        </p:spPr>
        <p:txBody>
          <a:bodyPr>
            <a:normAutofit fontScale="90000"/>
          </a:bodyPr>
          <a:lstStyle/>
          <a:p>
            <a:pPr algn="ctr"/>
            <a:r>
              <a:rPr lang="it-IT" dirty="0"/>
              <a:t>PRINCIPIO DI INTEGRALITÀ</a:t>
            </a:r>
            <a:br>
              <a:rPr lang="it-IT" dirty="0"/>
            </a:br>
            <a:r>
              <a:rPr lang="it-IT" sz="2700" dirty="0"/>
              <a:t>il bene riguarda tutte le dimensioni dell’umano</a:t>
            </a:r>
            <a:br>
              <a:rPr lang="it-IT" sz="2700" dirty="0"/>
            </a:br>
            <a:br>
              <a:rPr lang="it-IT" dirty="0"/>
            </a:br>
            <a:r>
              <a:rPr lang="it-IT" sz="2800" b="1" i="1" dirty="0"/>
              <a:t>Laudato </a:t>
            </a:r>
            <a:r>
              <a:rPr lang="it-IT" sz="2800" b="1" i="1" dirty="0" err="1"/>
              <a:t>si’</a:t>
            </a:r>
            <a:r>
              <a:rPr lang="it-IT" sz="2800" b="1" i="1" dirty="0"/>
              <a:t> (2015)</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2152650"/>
            <a:ext cx="7886699" cy="3743326"/>
          </a:xfrm>
        </p:spPr>
        <p:txBody>
          <a:bodyPr>
            <a:normAutofit/>
          </a:bodyPr>
          <a:lstStyle/>
          <a:p>
            <a:pPr marL="0" indent="0">
              <a:buNone/>
            </a:pPr>
            <a:endParaRPr lang="it-IT" dirty="0"/>
          </a:p>
          <a:p>
            <a:pPr marL="0" indent="0">
              <a:buNone/>
            </a:pPr>
            <a:endParaRPr lang="it-IT" dirty="0"/>
          </a:p>
          <a:p>
            <a:pPr marL="0" indent="0">
              <a:buNone/>
            </a:pPr>
            <a:endParaRPr lang="it-IT" dirty="0"/>
          </a:p>
        </p:txBody>
      </p:sp>
      <p:sp>
        <p:nvSpPr>
          <p:cNvPr id="5" name="Segnaposto contenuto 4">
            <a:extLst>
              <a:ext uri="{FF2B5EF4-FFF2-40B4-BE49-F238E27FC236}">
                <a16:creationId xmlns:a16="http://schemas.microsoft.com/office/drawing/2014/main" id="{C41018B6-F0C2-4F7B-80C5-DBEA4A4A084B}"/>
              </a:ext>
            </a:extLst>
          </p:cNvPr>
          <p:cNvSpPr txBox="1">
            <a:spLocks/>
          </p:cNvSpPr>
          <p:nvPr/>
        </p:nvSpPr>
        <p:spPr>
          <a:xfrm>
            <a:off x="628647" y="2533650"/>
            <a:ext cx="7886701" cy="32194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i="1" dirty="0">
                <a:solidFill>
                  <a:srgbClr val="462006"/>
                </a:solidFill>
              </a:rPr>
              <a:t>“La sfida urgente di proteggere la nostra casa comune comprende la preoccupazione di unire tutta la famiglia umana nella ricerca di uno sviluppo sostenibile e integrale” (n. 13); “In questi racconti così antichi, ricchi di profondo simbolismo, era già̀ contenuta una convinzione oggi sentita: che tutto è in relazione, e che la cura autentica della nostra stessa vita e delle nostre relazioni con la natura è inseparabile dalla fraternità, dalla giustizia e dalla fedeltà̀ nei confronti degli altri” (n. 70); “Non ci sono due crisi separate, una ambientale e un’altra sociale, </a:t>
            </a:r>
            <a:r>
              <a:rPr lang="it-IT" sz="2000" i="1" dirty="0" err="1">
                <a:solidFill>
                  <a:srgbClr val="462006"/>
                </a:solidFill>
              </a:rPr>
              <a:t>bensi</a:t>
            </a:r>
            <a:r>
              <a:rPr lang="it-IT" sz="2000" i="1" dirty="0">
                <a:solidFill>
                  <a:srgbClr val="462006"/>
                </a:solidFill>
              </a:rPr>
              <a:t>̀ una sola e complessa crisi socio-ambientale. Le direttrici per la soluzione richiedono un approccio integrale per combattere la povertà̀, per restituire la dignità̀ agli esclusi e nello stesso tempo per prendersi cura della natura” (n. 139).</a:t>
            </a:r>
            <a:endParaRPr lang="it-IT" sz="2000" dirty="0">
              <a:solidFill>
                <a:srgbClr val="462006"/>
              </a:solidFill>
            </a:endParaRPr>
          </a:p>
        </p:txBody>
      </p:sp>
    </p:spTree>
    <p:extLst>
      <p:ext uri="{BB962C8B-B14F-4D97-AF65-F5344CB8AC3E}">
        <p14:creationId xmlns:p14="http://schemas.microsoft.com/office/powerpoint/2010/main" val="2921804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47" y="635001"/>
            <a:ext cx="7886700" cy="1327149"/>
          </a:xfrm>
        </p:spPr>
        <p:txBody>
          <a:bodyPr>
            <a:normAutofit fontScale="90000"/>
          </a:bodyPr>
          <a:lstStyle/>
          <a:p>
            <a:pPr algn="ctr"/>
            <a:r>
              <a:rPr lang="it-IT" dirty="0"/>
              <a:t>PRINCIPIO DI INTEGRALITÀ</a:t>
            </a:r>
            <a:br>
              <a:rPr lang="it-IT" dirty="0"/>
            </a:br>
            <a:br>
              <a:rPr lang="it-IT" dirty="0"/>
            </a:br>
            <a:r>
              <a:rPr lang="it-IT" sz="2200" b="1" dirty="0"/>
              <a:t>radice di tale approccio globale =&gt; fede della Chiesa nel Dio-Trinità</a:t>
            </a:r>
            <a:br>
              <a:rPr lang="it-IT" sz="2700" dirty="0"/>
            </a:br>
            <a:br>
              <a:rPr lang="it-IT" dirty="0"/>
            </a:br>
            <a:r>
              <a:rPr lang="it-IT" sz="2800" b="1" i="1" dirty="0"/>
              <a:t>Laudato </a:t>
            </a:r>
            <a:r>
              <a:rPr lang="it-IT" sz="2800" b="1" i="1" dirty="0" err="1"/>
              <a:t>si’</a:t>
            </a:r>
            <a:r>
              <a:rPr lang="it-IT" sz="2800" b="1" i="1" dirty="0"/>
              <a:t> (2015)</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2152650"/>
            <a:ext cx="7886699" cy="3743326"/>
          </a:xfrm>
        </p:spPr>
        <p:txBody>
          <a:bodyPr>
            <a:normAutofit/>
          </a:bodyPr>
          <a:lstStyle/>
          <a:p>
            <a:pPr marL="0" indent="0">
              <a:buNone/>
            </a:pPr>
            <a:endParaRPr lang="it-IT" dirty="0"/>
          </a:p>
          <a:p>
            <a:pPr marL="0" indent="0">
              <a:buNone/>
            </a:pPr>
            <a:endParaRPr lang="it-IT" dirty="0"/>
          </a:p>
          <a:p>
            <a:pPr marL="0" indent="0">
              <a:buNone/>
            </a:pPr>
            <a:endParaRPr lang="it-IT" dirty="0"/>
          </a:p>
        </p:txBody>
      </p:sp>
      <p:sp>
        <p:nvSpPr>
          <p:cNvPr id="5" name="Segnaposto contenuto 4">
            <a:extLst>
              <a:ext uri="{FF2B5EF4-FFF2-40B4-BE49-F238E27FC236}">
                <a16:creationId xmlns:a16="http://schemas.microsoft.com/office/drawing/2014/main" id="{C41018B6-F0C2-4F7B-80C5-DBEA4A4A084B}"/>
              </a:ext>
            </a:extLst>
          </p:cNvPr>
          <p:cNvSpPr txBox="1">
            <a:spLocks/>
          </p:cNvSpPr>
          <p:nvPr/>
        </p:nvSpPr>
        <p:spPr>
          <a:xfrm>
            <a:off x="628647" y="2771775"/>
            <a:ext cx="7886701" cy="316230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i="1" dirty="0">
                <a:solidFill>
                  <a:srgbClr val="462006"/>
                </a:solidFill>
              </a:rPr>
              <a:t>“Le Persone divine sono relazioni sussistenti, e il mondo, creato secondo il modello divino, è una trama di relazioni. Le creature tendono verso Dio, e a sua volta è proprio di ogni essere vivente tendere verso un’altra cosa, in modo tale che in seno all’universo possiamo incontrare innumerevoli relazioni costanti che si intrecciano segretamente. Questo non solo ci invita ad ammirare i molteplici legami che esistono tra le creature, ma ci porta anche a scoprire una chiave della nostra propria realizzazione. Infatti la persona umana tanto </a:t>
            </a:r>
            <a:r>
              <a:rPr lang="it-IT" sz="1800" i="1" dirty="0" err="1">
                <a:solidFill>
                  <a:srgbClr val="462006"/>
                </a:solidFill>
              </a:rPr>
              <a:t>piu</a:t>
            </a:r>
            <a:r>
              <a:rPr lang="it-IT" sz="1800" i="1" dirty="0">
                <a:solidFill>
                  <a:srgbClr val="462006"/>
                </a:solidFill>
              </a:rPr>
              <a:t>̀ cresce, matura e si santifica quanto </a:t>
            </a:r>
            <a:r>
              <a:rPr lang="it-IT" sz="1800" i="1" dirty="0" err="1">
                <a:solidFill>
                  <a:srgbClr val="462006"/>
                </a:solidFill>
              </a:rPr>
              <a:t>piu</a:t>
            </a:r>
            <a:r>
              <a:rPr lang="it-IT" sz="1800" i="1" dirty="0">
                <a:solidFill>
                  <a:srgbClr val="462006"/>
                </a:solidFill>
              </a:rPr>
              <a:t>̀ entra in relazione, quando esce da sé stessa per vivere in comunione con Dio, con gli altri e con tutte le creature. Così assume nella propria esistenza quel dinamismo trinitario che Dio ha impresso in lei fin dalla sua creazione. Tutto è collegato, e questo ci invita a maturare una spiritualità̀ della solidarietà̀ globale che sgorga dal mistero della Trinità̀” (n. 240).</a:t>
            </a:r>
            <a:endParaRPr lang="it-IT" sz="1800" dirty="0">
              <a:solidFill>
                <a:srgbClr val="462006"/>
              </a:solidFill>
            </a:endParaRPr>
          </a:p>
        </p:txBody>
      </p:sp>
    </p:spTree>
    <p:extLst>
      <p:ext uri="{BB962C8B-B14F-4D97-AF65-F5344CB8AC3E}">
        <p14:creationId xmlns:p14="http://schemas.microsoft.com/office/powerpoint/2010/main" val="386578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sz="4000" dirty="0"/>
              <a:t>LA VIA DELLO SVILUPPO INTEGRALE</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624386"/>
          </a:xfrm>
        </p:spPr>
        <p:txBody>
          <a:bodyPr>
            <a:normAutofit fontScale="92500" lnSpcReduction="10000"/>
          </a:bodyPr>
          <a:lstStyle/>
          <a:p>
            <a:pPr marL="0" indent="0">
              <a:buNone/>
            </a:pPr>
            <a:r>
              <a:rPr lang="it-IT" dirty="0"/>
              <a:t>Solidarietà con tutta l’umanità =</a:t>
            </a:r>
          </a:p>
          <a:p>
            <a:pPr marL="0" indent="0">
              <a:buNone/>
            </a:pPr>
            <a:r>
              <a:rPr lang="it-IT" dirty="0"/>
              <a:t>“</a:t>
            </a:r>
            <a:r>
              <a:rPr lang="it-IT" b="1" i="1" dirty="0"/>
              <a:t>la carità non manca di rispetto [non toglie bellezza]</a:t>
            </a:r>
            <a:r>
              <a:rPr lang="it-IT" dirty="0"/>
              <a:t>” (1Cor 13,5)</a:t>
            </a:r>
          </a:p>
          <a:p>
            <a:pPr marL="0" indent="0">
              <a:buNone/>
            </a:pPr>
            <a:endParaRPr lang="it-IT" dirty="0"/>
          </a:p>
          <a:p>
            <a:pPr marL="0" indent="0">
              <a:buNone/>
            </a:pPr>
            <a:r>
              <a:rPr lang="it-IT" dirty="0"/>
              <a:t>Perdono = custodire la bellezza delle creature</a:t>
            </a:r>
          </a:p>
          <a:p>
            <a:pPr marL="0" indent="0">
              <a:buNone/>
            </a:pPr>
            <a:endParaRPr lang="it-IT" dirty="0"/>
          </a:p>
          <a:p>
            <a:pPr marL="0" indent="0">
              <a:buNone/>
            </a:pPr>
            <a:r>
              <a:rPr lang="it-IT" dirty="0"/>
              <a:t>Due criteri di discernimento:</a:t>
            </a:r>
          </a:p>
          <a:p>
            <a:pPr marL="514350" indent="-514350">
              <a:buFont typeface="+mj-lt"/>
              <a:buAutoNum type="arabicPeriod"/>
            </a:pPr>
            <a:r>
              <a:rPr lang="it-IT" dirty="0"/>
              <a:t>Vogliamo sapere se quello che facciamo è giusto? Chiediamoci se ci avvicina agli uomini.</a:t>
            </a:r>
          </a:p>
          <a:p>
            <a:pPr marL="514350" indent="-514350">
              <a:buFont typeface="+mj-lt"/>
              <a:buAutoNum type="arabicPeriod"/>
            </a:pPr>
            <a:r>
              <a:rPr lang="it-IT" dirty="0"/>
              <a:t>Quando riusciamo a percepire una qualità inferiore in un altro, è perché la possediamo noi.</a:t>
            </a:r>
          </a:p>
        </p:txBody>
      </p:sp>
    </p:spTree>
    <p:extLst>
      <p:ext uri="{BB962C8B-B14F-4D97-AF65-F5344CB8AC3E}">
        <p14:creationId xmlns:p14="http://schemas.microsoft.com/office/powerpoint/2010/main" val="263534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anim calcmode="lin" valueType="num">
                                      <p:cBhvr>
                                        <p:cTn id="2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fade">
                                      <p:cBhvr>
                                        <p:cTn id="26" dur="1000"/>
                                        <p:tgtEl>
                                          <p:spTgt spid="14">
                                            <p:txEl>
                                              <p:pRg st="5" end="5"/>
                                            </p:txEl>
                                          </p:spTgt>
                                        </p:tgtEl>
                                      </p:cBhvr>
                                    </p:animEffect>
                                    <p:anim calcmode="lin" valueType="num">
                                      <p:cBhvr>
                                        <p:cTn id="2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1000"/>
                                        <p:tgtEl>
                                          <p:spTgt spid="14">
                                            <p:txEl>
                                              <p:pRg st="6" end="6"/>
                                            </p:txEl>
                                          </p:spTgt>
                                        </p:tgtEl>
                                      </p:cBhvr>
                                    </p:animEffect>
                                    <p:anim calcmode="lin" valueType="num">
                                      <p:cBhvr>
                                        <p:cTn id="3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xEl>
                                              <p:pRg st="7" end="7"/>
                                            </p:txEl>
                                          </p:spTgt>
                                        </p:tgtEl>
                                        <p:attrNameLst>
                                          <p:attrName>style.visibility</p:attrName>
                                        </p:attrNameLst>
                                      </p:cBhvr>
                                      <p:to>
                                        <p:strVal val="visible"/>
                                      </p:to>
                                    </p:set>
                                    <p:animEffect transition="in" filter="fade">
                                      <p:cBhvr>
                                        <p:cTn id="36" dur="1000"/>
                                        <p:tgtEl>
                                          <p:spTgt spid="14">
                                            <p:txEl>
                                              <p:pRg st="7" end="7"/>
                                            </p:txEl>
                                          </p:spTgt>
                                        </p:tgtEl>
                                      </p:cBhvr>
                                    </p:animEffect>
                                    <p:anim calcmode="lin" valueType="num">
                                      <p:cBhvr>
                                        <p:cTn id="37"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DIMENSIONI FONDAMENTALI</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a:bodyPr>
          <a:lstStyle/>
          <a:p>
            <a:pPr marL="0" indent="0">
              <a:buNone/>
            </a:pPr>
            <a:r>
              <a:rPr lang="it-IT" dirty="0"/>
              <a:t>Per uno sviluppo integrale dell’uomo, tenere conto di tre dimensioni:</a:t>
            </a:r>
          </a:p>
          <a:p>
            <a:pPr marL="514350" indent="-514350">
              <a:buFont typeface="+mj-lt"/>
              <a:buAutoNum type="arabicPeriod"/>
            </a:pPr>
            <a:r>
              <a:rPr lang="it-IT" dirty="0"/>
              <a:t>La crescita (ordine economico)</a:t>
            </a:r>
          </a:p>
          <a:p>
            <a:pPr marL="514350" indent="-514350">
              <a:buFont typeface="+mj-lt"/>
              <a:buAutoNum type="arabicPeriod"/>
            </a:pPr>
            <a:r>
              <a:rPr lang="it-IT" dirty="0"/>
              <a:t>La dimensione socio-relazionale (l’uomo ha bisogno di essere riconosciuto per essere se stesso)</a:t>
            </a:r>
          </a:p>
          <a:p>
            <a:pPr marL="514350" indent="-514350">
              <a:buFont typeface="+mj-lt"/>
              <a:buAutoNum type="arabicPeriod"/>
            </a:pPr>
            <a:r>
              <a:rPr lang="it-IT" dirty="0"/>
              <a:t>La dimensione spirituale (l’uomo cerca il senso del vivere)</a:t>
            </a:r>
          </a:p>
        </p:txBody>
      </p:sp>
    </p:spTree>
    <p:extLst>
      <p:ext uri="{BB962C8B-B14F-4D97-AF65-F5344CB8AC3E}">
        <p14:creationId xmlns:p14="http://schemas.microsoft.com/office/powerpoint/2010/main" val="29920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BENE COMUNE E DIGNITÀ UMANA</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fontScale="92500"/>
          </a:bodyPr>
          <a:lstStyle/>
          <a:p>
            <a:r>
              <a:rPr lang="it-IT" sz="2200" dirty="0"/>
              <a:t>Non offendere la dignità di nessuno</a:t>
            </a:r>
          </a:p>
          <a:p>
            <a:r>
              <a:rPr lang="it-IT" sz="2200" dirty="0"/>
              <a:t>Dalla </a:t>
            </a:r>
            <a:r>
              <a:rPr lang="it-IT" sz="2200" i="1" dirty="0"/>
              <a:t>Laudato </a:t>
            </a:r>
            <a:r>
              <a:rPr lang="it-IT" sz="2200" i="1" dirty="0" err="1"/>
              <a:t>si</a:t>
            </a:r>
            <a:r>
              <a:rPr lang="it-IT" sz="2200" dirty="0" err="1"/>
              <a:t>’</a:t>
            </a:r>
            <a:r>
              <a:rPr lang="it-IT" sz="2200" dirty="0"/>
              <a:t>, n. 158: “</a:t>
            </a:r>
            <a:r>
              <a:rPr lang="it-IT" sz="2200" i="1" dirty="0"/>
              <a:t>Il principio del bene comune si trasforma immediatamente, come logica e ineludibile conseguenza, in un appello alla solidarietà̀ e in una opzione preferenziale per i </a:t>
            </a:r>
            <a:r>
              <a:rPr lang="it-IT" sz="2200" i="1" dirty="0" err="1"/>
              <a:t>piu</a:t>
            </a:r>
            <a:r>
              <a:rPr lang="it-IT" sz="2200" i="1" dirty="0"/>
              <a:t>̀ poveri. Questa opzione richiede di trarre le conseguenze della destinazione comune dei beni della terra, ma, come ho cercato di mostrare nell’Esortazione apostolica </a:t>
            </a:r>
            <a:r>
              <a:rPr lang="it-IT" sz="2200" i="1" dirty="0" err="1"/>
              <a:t>Evangelii</a:t>
            </a:r>
            <a:r>
              <a:rPr lang="it-IT" sz="2200" i="1" dirty="0"/>
              <a:t> </a:t>
            </a:r>
            <a:r>
              <a:rPr lang="it-IT" sz="2200" i="1" dirty="0" err="1"/>
              <a:t>gaudium</a:t>
            </a:r>
            <a:r>
              <a:rPr lang="it-IT" sz="2200" i="1" dirty="0"/>
              <a:t> [</a:t>
            </a:r>
            <a:r>
              <a:rPr lang="it-IT" sz="2200" i="1" dirty="0" err="1"/>
              <a:t>nn</a:t>
            </a:r>
            <a:r>
              <a:rPr lang="it-IT" sz="2200" i="1" dirty="0"/>
              <a:t>. 186-201], esige di contemplare prima di tutto l’immensa dignità̀ del povero alla luce delle </a:t>
            </a:r>
            <a:r>
              <a:rPr lang="it-IT" sz="2200" i="1" dirty="0" err="1"/>
              <a:t>piu</a:t>
            </a:r>
            <a:r>
              <a:rPr lang="it-IT" sz="2200" i="1" dirty="0"/>
              <a:t>̀ profonde convinzioni di fede. Basta osservare la realtà̀ per comprendere che oggi questa opzione è un’esigenza etica fondamentale per l’effettiva realizzazione del bene comune</a:t>
            </a:r>
            <a:r>
              <a:rPr lang="it-IT" sz="2200" dirty="0"/>
              <a:t>”. </a:t>
            </a:r>
          </a:p>
          <a:p>
            <a:r>
              <a:rPr lang="it-IT" sz="2200" dirty="0"/>
              <a:t>Gli antichi Padri: non offendere la coscienza del prossimo</a:t>
            </a:r>
          </a:p>
          <a:p>
            <a:r>
              <a:rPr lang="it-IT" sz="2200" dirty="0"/>
              <a:t>Entusiasmo per la ricerca delle condizioni che rendono effettiva la carità</a:t>
            </a:r>
          </a:p>
          <a:p>
            <a:pPr marL="0" indent="0">
              <a:buNone/>
            </a:pPr>
            <a:endParaRPr lang="it-IT" sz="2200" dirty="0"/>
          </a:p>
          <a:p>
            <a:pPr marL="0" indent="0">
              <a:buNone/>
            </a:pPr>
            <a:endParaRPr lang="it-IT" sz="2200" dirty="0"/>
          </a:p>
          <a:p>
            <a:pPr marL="0" indent="0">
              <a:buNone/>
            </a:pPr>
            <a:endParaRPr lang="it-IT" dirty="0"/>
          </a:p>
        </p:txBody>
      </p:sp>
    </p:spTree>
    <p:extLst>
      <p:ext uri="{BB962C8B-B14F-4D97-AF65-F5344CB8AC3E}">
        <p14:creationId xmlns:p14="http://schemas.microsoft.com/office/powerpoint/2010/main" val="16501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PREGHIERE ANTICHE</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fontScale="92500" lnSpcReduction="10000"/>
          </a:bodyPr>
          <a:lstStyle/>
          <a:p>
            <a:pPr marL="0" indent="0">
              <a:buNone/>
            </a:pPr>
            <a:r>
              <a:rPr lang="it-IT" dirty="0"/>
              <a:t>Non si concludono con la richiesta dell’</a:t>
            </a:r>
            <a:r>
              <a:rPr lang="it-IT" b="1" dirty="0"/>
              <a:t>amore</a:t>
            </a:r>
            <a:r>
              <a:rPr lang="it-IT" dirty="0"/>
              <a:t> (non si tratta di riferirsi solo al nostro egoismo e chiusura), ma con la richiesta di </a:t>
            </a:r>
            <a:r>
              <a:rPr lang="it-IT" b="1" dirty="0"/>
              <a:t>verità</a:t>
            </a:r>
            <a:r>
              <a:rPr lang="it-IT" dirty="0"/>
              <a:t>.</a:t>
            </a:r>
          </a:p>
          <a:p>
            <a:pPr marL="0" indent="0">
              <a:buNone/>
            </a:pPr>
            <a:r>
              <a:rPr lang="it-IT" dirty="0"/>
              <a:t>Preghiera di s. Efrem (durante la quaresima nella liturgia bizantina):</a:t>
            </a:r>
          </a:p>
          <a:p>
            <a:pPr marL="0" indent="0">
              <a:buNone/>
            </a:pPr>
            <a:r>
              <a:rPr lang="it-IT" dirty="0">
                <a:solidFill>
                  <a:schemeClr val="accent2">
                    <a:lumMod val="50000"/>
                  </a:schemeClr>
                </a:solidFill>
              </a:rPr>
              <a:t>“</a:t>
            </a:r>
            <a:r>
              <a:rPr lang="it-IT" i="1" dirty="0">
                <a:solidFill>
                  <a:schemeClr val="accent2">
                    <a:lumMod val="50000"/>
                  </a:schemeClr>
                </a:solidFill>
              </a:rPr>
              <a:t>Signore e Sovrano della mia vita, non darmi uno spirito di pigrizia, di dissipazione, di predominio e di loquacità. Dona invece al tuo servo uno spirito di purità, di umiltà, di pazienza e di carità. Sì, Re e Signore, fa’ che io riconosca i miei peccati e non giudichi il mio fratello, poiché tu sei benedetto nei secoli. Amen</a:t>
            </a:r>
            <a:r>
              <a:rPr lang="it-IT" dirty="0">
                <a:solidFill>
                  <a:schemeClr val="accent2">
                    <a:lumMod val="50000"/>
                  </a:schemeClr>
                </a:solidFill>
              </a:rPr>
              <a:t>”.</a:t>
            </a:r>
          </a:p>
        </p:txBody>
      </p:sp>
    </p:spTree>
    <p:extLst>
      <p:ext uri="{BB962C8B-B14F-4D97-AF65-F5344CB8AC3E}">
        <p14:creationId xmlns:p14="http://schemas.microsoft.com/office/powerpoint/2010/main" val="1762682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49" y="0"/>
            <a:ext cx="8142489" cy="1690689"/>
          </a:xfrm>
        </p:spPr>
        <p:txBody>
          <a:bodyPr>
            <a:normAutofit fontScale="90000"/>
          </a:bodyPr>
          <a:lstStyle/>
          <a:p>
            <a:pPr algn="ctr"/>
            <a:r>
              <a:rPr lang="it-IT" sz="2800" b="1" dirty="0"/>
              <a:t>REALISMO EVANGELICO: VOI SIETE TUTTI FRATELLI </a:t>
            </a:r>
            <a:r>
              <a:rPr lang="it-IT" sz="2800" dirty="0"/>
              <a:t>(Mt 23,8)</a:t>
            </a:r>
            <a:br>
              <a:rPr lang="it-IT" sz="2800" dirty="0"/>
            </a:br>
            <a:r>
              <a:rPr lang="it-IT" sz="2800" dirty="0"/>
              <a:t>Hai visto il tuo fratello, hai visto il tuo Signore</a:t>
            </a:r>
            <a:br>
              <a:rPr lang="it-IT" sz="2800" dirty="0"/>
            </a:br>
            <a:r>
              <a:rPr lang="it-IT" sz="2800" dirty="0"/>
              <a:t>(Detti dei Padri, Apollo 3)</a:t>
            </a:r>
            <a:br>
              <a:rPr lang="it-IT" sz="2800" dirty="0"/>
            </a:b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438275"/>
            <a:ext cx="7886699" cy="4695825"/>
          </a:xfrm>
        </p:spPr>
        <p:txBody>
          <a:bodyPr>
            <a:normAutofit/>
          </a:bodyPr>
          <a:lstStyle/>
          <a:p>
            <a:pPr marL="0" indent="0">
              <a:buNone/>
            </a:pPr>
            <a:endParaRPr lang="it-IT" sz="2200" dirty="0"/>
          </a:p>
          <a:p>
            <a:r>
              <a:rPr lang="it-IT" sz="2400" dirty="0"/>
              <a:t>Riconoscere fatto al Cristo ciò che è fatto all’uomo</a:t>
            </a:r>
          </a:p>
          <a:p>
            <a:r>
              <a:rPr lang="it-IT" sz="2400" dirty="0"/>
              <a:t>Per un discepolo di Gesù, in gioco, nella vita, non è semplicemente il perseguimento della giustizia, ma il fatto di perseguirla con modalità divina, cioè secondo l’umanità di Gesù.</a:t>
            </a:r>
          </a:p>
          <a:p>
            <a:r>
              <a:rPr lang="it-IT" sz="2400" dirty="0"/>
              <a:t>“Venite, benedetti del Padre mio, ricevete in eredità il regno preparato per voi fin dalla fondazione del mondo”.</a:t>
            </a:r>
          </a:p>
          <a:p>
            <a:r>
              <a:rPr lang="it-IT" sz="2400" dirty="0"/>
              <a:t>“Venite a me, voi tutti, che siete stanchi e oppressi, e io vi darò ristoro” (Mt 11,28).</a:t>
            </a:r>
          </a:p>
          <a:p>
            <a:pPr marL="0" indent="0">
              <a:buNone/>
            </a:pPr>
            <a:endParaRPr lang="it-IT" dirty="0"/>
          </a:p>
        </p:txBody>
      </p:sp>
    </p:spTree>
    <p:extLst>
      <p:ext uri="{BB962C8B-B14F-4D97-AF65-F5344CB8AC3E}">
        <p14:creationId xmlns:p14="http://schemas.microsoft.com/office/powerpoint/2010/main" val="22684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p:txBody>
          <a:bodyPr/>
          <a:lstStyle/>
          <a:p>
            <a:r>
              <a:rPr lang="it-IT" dirty="0"/>
              <a:t>SPIRITUALITÀ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p:txBody>
          <a:bodyPr/>
          <a:lstStyle/>
          <a:p>
            <a:pPr marL="0" indent="0">
              <a:buNone/>
            </a:pPr>
            <a:r>
              <a:rPr lang="it-IT" dirty="0"/>
              <a:t>La vita secondo lo Spirito si gioca in rapporto a tre cose:</a:t>
            </a:r>
          </a:p>
          <a:p>
            <a:pPr marL="514350" indent="-514350">
              <a:buFont typeface="+mj-lt"/>
              <a:buAutoNum type="arabicPeriod"/>
            </a:pPr>
            <a:r>
              <a:rPr lang="it-IT" dirty="0"/>
              <a:t>Rivelazione del mistero di Dio (Parola e dinamismi del cuore)</a:t>
            </a:r>
          </a:p>
          <a:p>
            <a:pPr marL="514350" indent="-514350">
              <a:buFont typeface="+mj-lt"/>
              <a:buAutoNum type="arabicPeriod"/>
            </a:pPr>
            <a:r>
              <a:rPr lang="it-IT" dirty="0"/>
              <a:t>Collaborazione con Dio (Suo sogno di stare in comunione con gli uomini)</a:t>
            </a:r>
          </a:p>
          <a:p>
            <a:pPr marL="514350" indent="-514350">
              <a:buFont typeface="+mj-lt"/>
              <a:buAutoNum type="arabicPeriod"/>
            </a:pPr>
            <a:r>
              <a:rPr lang="it-IT" dirty="0"/>
              <a:t>Realizzazione della vocazione all’umanità (bene integrale dell’uomo)</a:t>
            </a:r>
          </a:p>
        </p:txBody>
      </p:sp>
      <p:sp>
        <p:nvSpPr>
          <p:cNvPr id="4" name="Segnaposto piè di pagina 2">
            <a:extLst>
              <a:ext uri="{FF2B5EF4-FFF2-40B4-BE49-F238E27FC236}">
                <a16:creationId xmlns:a16="http://schemas.microsoft.com/office/drawing/2014/main" id="{60739561-D8BB-4C3F-A222-422A4AA350F8}"/>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30329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pPr algn="ctr"/>
            <a:r>
              <a:rPr lang="it-IT" sz="3200" b="1" dirty="0"/>
              <a:t>GIUDICATI SULL’AMORE</a:t>
            </a:r>
            <a:br>
              <a:rPr lang="it-IT" sz="3200" dirty="0"/>
            </a:br>
            <a:r>
              <a:rPr lang="it-IT" sz="2800" dirty="0"/>
              <a:t>SENSO DELLA STORIA</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fontScale="92500" lnSpcReduction="20000"/>
          </a:bodyPr>
          <a:lstStyle/>
          <a:p>
            <a:pPr marL="0" indent="0">
              <a:buNone/>
            </a:pPr>
            <a:endParaRPr lang="it-IT" sz="2200" dirty="0"/>
          </a:p>
          <a:p>
            <a:r>
              <a:rPr lang="it-IT" dirty="0"/>
              <a:t>La storia umana non è mai stata semplicemente storia umana, ma </a:t>
            </a:r>
            <a:r>
              <a:rPr lang="it-IT" b="1" dirty="0"/>
              <a:t>storia sacra</a:t>
            </a:r>
            <a:r>
              <a:rPr lang="it-IT" dirty="0"/>
              <a:t>, storia di Dio e dell’uomo.</a:t>
            </a:r>
          </a:p>
          <a:p>
            <a:r>
              <a:rPr lang="it-IT" dirty="0"/>
              <a:t>Non saremo giudicati sulla fede, ma sull’amore. E davanti a questo, ciò che conta è la sincerità dei cuori.</a:t>
            </a:r>
          </a:p>
          <a:p>
            <a:r>
              <a:rPr lang="it-IT" dirty="0"/>
              <a:t>Gesù dice: “ogni volta che avete fatto queste cose a uno solo di questi miei fratelli più piccoli, l’avete fatto a me”. </a:t>
            </a:r>
          </a:p>
          <a:p>
            <a:r>
              <a:rPr lang="it-IT" dirty="0"/>
              <a:t>È la visione più radicale dell’etica ed insieme la visione più divina dell’umanità.</a:t>
            </a:r>
          </a:p>
          <a:p>
            <a:r>
              <a:rPr lang="it-IT" dirty="0"/>
              <a:t>Compimento storia: Dio tutto in tutti.</a:t>
            </a:r>
          </a:p>
          <a:p>
            <a:r>
              <a:rPr lang="it-IT" dirty="0"/>
              <a:t>Chi vive solidale con l’umanità di tutti è arrivato al segreto di Dio.</a:t>
            </a:r>
          </a:p>
        </p:txBody>
      </p:sp>
    </p:spTree>
    <p:extLst>
      <p:ext uri="{BB962C8B-B14F-4D97-AF65-F5344CB8AC3E}">
        <p14:creationId xmlns:p14="http://schemas.microsoft.com/office/powerpoint/2010/main" val="36361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1000"/>
                                        <p:tgtEl>
                                          <p:spTgt spid="14">
                                            <p:txEl>
                                              <p:pRg st="5" end="5"/>
                                            </p:txEl>
                                          </p:spTgt>
                                        </p:tgtEl>
                                      </p:cBhvr>
                                    </p:animEffect>
                                    <p:anim calcmode="lin" valueType="num">
                                      <p:cBhvr>
                                        <p:cTn id="36"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1000"/>
                                        <p:tgtEl>
                                          <p:spTgt spid="14">
                                            <p:txEl>
                                              <p:pRg st="6" end="6"/>
                                            </p:txEl>
                                          </p:spTgt>
                                        </p:tgtEl>
                                      </p:cBhvr>
                                    </p:animEffect>
                                    <p:anim calcmode="lin" valueType="num">
                                      <p:cBhvr>
                                        <p:cTn id="43"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TESTIMONIANZA EVANGELICA</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In quali radici si innesta 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a:bodyPr>
          <a:lstStyle/>
          <a:p>
            <a:pPr marL="457200" indent="-457200">
              <a:buFont typeface="+mj-lt"/>
              <a:buAutoNum type="arabicPeriod"/>
            </a:pPr>
            <a:r>
              <a:rPr lang="it-IT" sz="2200" dirty="0"/>
              <a:t>Richiama l’annuncio di cui ci è fatto dono (frequentazione delle Scritture)</a:t>
            </a:r>
          </a:p>
          <a:p>
            <a:pPr marL="457200" indent="-457200">
              <a:buFont typeface="+mj-lt"/>
              <a:buAutoNum type="arabicPeriod"/>
            </a:pPr>
            <a:r>
              <a:rPr lang="it-IT" sz="2200" dirty="0"/>
              <a:t>Si alimenta con l’intercessione (responsabilità davanti a Dio)</a:t>
            </a:r>
          </a:p>
          <a:p>
            <a:pPr marL="457200" indent="-457200">
              <a:buFont typeface="+mj-lt"/>
              <a:buAutoNum type="arabicPeriod"/>
            </a:pPr>
            <a:r>
              <a:rPr lang="it-IT" sz="2200" dirty="0"/>
              <a:t>Si traduce in testimonianza</a:t>
            </a:r>
          </a:p>
          <a:p>
            <a:pPr marL="457200" indent="-457200">
              <a:buFont typeface="+mj-lt"/>
              <a:buAutoNum type="arabicPeriod"/>
            </a:pPr>
            <a:endParaRPr lang="it-IT" sz="2200" dirty="0"/>
          </a:p>
          <a:p>
            <a:r>
              <a:rPr lang="it-IT" sz="2200" dirty="0"/>
              <a:t>Se non cedete alla violenza ricordate al mondo che l’amore di Dio è più forte</a:t>
            </a:r>
          </a:p>
          <a:p>
            <a:r>
              <a:rPr lang="it-IT" sz="2200" dirty="0"/>
              <a:t>Dio sarà con noi anche nella morte, Dio è implicato nella nostra morte e quello che c'era di segreto nella nostra vita sarà manifestato.</a:t>
            </a:r>
          </a:p>
          <a:p>
            <a:r>
              <a:rPr lang="it-IT" sz="2200" dirty="0"/>
              <a:t>Tanti esempi di testimoni moderni sono lì a ricordarcelo.</a:t>
            </a:r>
          </a:p>
        </p:txBody>
      </p:sp>
    </p:spTree>
    <p:extLst>
      <p:ext uri="{BB962C8B-B14F-4D97-AF65-F5344CB8AC3E}">
        <p14:creationId xmlns:p14="http://schemas.microsoft.com/office/powerpoint/2010/main" val="6517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1000"/>
                                        <p:tgtEl>
                                          <p:spTgt spid="14">
                                            <p:txEl>
                                              <p:pRg st="5" end="5"/>
                                            </p:txEl>
                                          </p:spTgt>
                                        </p:tgtEl>
                                      </p:cBhvr>
                                    </p:animEffect>
                                    <p:anim calcmode="lin" valueType="num">
                                      <p:cBhvr>
                                        <p:cTn id="36"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1000"/>
                                        <p:tgtEl>
                                          <p:spTgt spid="14">
                                            <p:txEl>
                                              <p:pRg st="6" end="6"/>
                                            </p:txEl>
                                          </p:spTgt>
                                        </p:tgtEl>
                                      </p:cBhvr>
                                    </p:animEffect>
                                    <p:anim calcmode="lin" valueType="num">
                                      <p:cBhvr>
                                        <p:cTn id="43"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r>
              <a:rPr lang="it-IT" dirty="0"/>
              <a:t>APOCALISSE</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5645151"/>
            <a:ext cx="7886699" cy="1076326"/>
          </a:xfrm>
          <a:ln>
            <a:solidFill>
              <a:schemeClr val="accent1"/>
            </a:solidFill>
          </a:ln>
        </p:spPr>
        <p:txBody>
          <a:bodyPr/>
          <a:lstStyle/>
          <a:p>
            <a:r>
              <a:rPr lang="it-IT" sz="1800" b="1" dirty="0">
                <a:solidFill>
                  <a:schemeClr val="accent1"/>
                </a:solidFill>
              </a:rPr>
              <a:t>TERZO QUADRO</a:t>
            </a:r>
          </a:p>
          <a:p>
            <a:r>
              <a:rPr lang="it-IT" sz="1800" b="1"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a:bodyPr>
          <a:lstStyle/>
          <a:p>
            <a:pPr marL="0" indent="0">
              <a:buNone/>
            </a:pPr>
            <a:r>
              <a:rPr lang="it-IT" dirty="0"/>
              <a:t>I cristiani sono </a:t>
            </a:r>
            <a:r>
              <a:rPr lang="it-IT" i="1" dirty="0"/>
              <a:t>‘coloro che aspettano la manifestazione del Signore nostro Gesù Cristo’</a:t>
            </a:r>
            <a:r>
              <a:rPr lang="it-IT" dirty="0"/>
              <a:t> (1Cor 1,7).</a:t>
            </a:r>
          </a:p>
          <a:p>
            <a:pPr marL="0" indent="0">
              <a:buNone/>
            </a:pPr>
            <a:endParaRPr lang="it-IT" dirty="0"/>
          </a:p>
          <a:p>
            <a:pPr marL="0" indent="0">
              <a:buNone/>
            </a:pPr>
            <a:r>
              <a:rPr lang="it-IT" dirty="0"/>
              <a:t>				   evento nel tempo</a:t>
            </a:r>
          </a:p>
          <a:p>
            <a:pPr marL="0" indent="0">
              <a:buNone/>
            </a:pPr>
            <a:r>
              <a:rPr lang="it-IT" dirty="0"/>
              <a:t>Tensione escatologica </a:t>
            </a:r>
          </a:p>
          <a:p>
            <a:pPr marL="0" indent="0">
              <a:buNone/>
            </a:pPr>
            <a:r>
              <a:rPr lang="it-IT" dirty="0"/>
              <a:t>				   evento nel cuore</a:t>
            </a:r>
          </a:p>
        </p:txBody>
      </p:sp>
      <p:sp>
        <p:nvSpPr>
          <p:cNvPr id="5" name="Parentesi graffa aperta 4">
            <a:extLst>
              <a:ext uri="{FF2B5EF4-FFF2-40B4-BE49-F238E27FC236}">
                <a16:creationId xmlns:a16="http://schemas.microsoft.com/office/drawing/2014/main" id="{FABD6030-0A26-434E-A88D-70E136E9589E}"/>
              </a:ext>
            </a:extLst>
          </p:cNvPr>
          <p:cNvSpPr/>
          <p:nvPr/>
        </p:nvSpPr>
        <p:spPr>
          <a:xfrm>
            <a:off x="3943349" y="3695699"/>
            <a:ext cx="561975" cy="1076326"/>
          </a:xfrm>
          <a:prstGeom prst="leftBrace">
            <a:avLst>
              <a:gd name="adj1" fmla="val 13505"/>
              <a:gd name="adj2" fmla="val 52804"/>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82882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6"/>
            <a:ext cx="7886700" cy="1325563"/>
          </a:xfrm>
        </p:spPr>
        <p:txBody>
          <a:bodyPr>
            <a:normAutofit/>
          </a:bodyPr>
          <a:lstStyle/>
          <a:p>
            <a:pPr algn="ctr"/>
            <a:r>
              <a:rPr lang="it-IT" sz="2800" b="1" dirty="0"/>
              <a:t>REALISMO ESCATOLOGICO</a:t>
            </a:r>
            <a:br>
              <a:rPr lang="it-IT" sz="2800" b="1" dirty="0"/>
            </a:br>
            <a:r>
              <a:rPr lang="it-IT" sz="2800" b="1" dirty="0"/>
              <a:t>OLTRE OGNI PROGETTO IDEOLOGICO O POLITICO</a:t>
            </a:r>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90689"/>
            <a:ext cx="7886699" cy="4195761"/>
          </a:xfrm>
        </p:spPr>
        <p:txBody>
          <a:bodyPr>
            <a:normAutofit/>
          </a:bodyPr>
          <a:lstStyle/>
          <a:p>
            <a:pPr marL="0" indent="0">
              <a:buNone/>
            </a:pPr>
            <a:r>
              <a:rPr lang="it-IT" dirty="0"/>
              <a:t>Quale obiettivo persegue la Chiesa nel mondo?</a:t>
            </a:r>
          </a:p>
          <a:p>
            <a:pPr marL="0" indent="0">
              <a:buNone/>
            </a:pPr>
            <a:r>
              <a:rPr lang="it-IT" dirty="0"/>
              <a:t>Papa Benedetto XVI mostrava l’intendimento della chiesa con questa annotazione: “… </a:t>
            </a:r>
            <a:r>
              <a:rPr lang="it-IT" i="1" dirty="0"/>
              <a:t>la volontà di far sì che il lavoro e la determinazione della storia da parte dell’uomo siano un collaborare con il Creatore, prendendo da Lui la misura. Dove questa misura viene a mancare e l’uomo eleva se stesso a creatore deiforme, la formazione del mondo può facilmente trasformarsi nella sua distruzione</a:t>
            </a:r>
            <a:r>
              <a:rPr lang="it-IT" dirty="0"/>
              <a:t>” (</a:t>
            </a:r>
            <a:r>
              <a:rPr lang="fr-FR" dirty="0"/>
              <a:t>Collège des Bernardins </a:t>
            </a:r>
            <a:r>
              <a:rPr lang="fr-FR" dirty="0" err="1"/>
              <a:t>nel</a:t>
            </a:r>
            <a:r>
              <a:rPr lang="fr-FR" dirty="0"/>
              <a:t> 2008).</a:t>
            </a:r>
            <a:endParaRPr lang="it-IT" dirty="0"/>
          </a:p>
        </p:txBody>
      </p:sp>
    </p:spTree>
    <p:extLst>
      <p:ext uri="{BB962C8B-B14F-4D97-AF65-F5344CB8AC3E}">
        <p14:creationId xmlns:p14="http://schemas.microsoft.com/office/powerpoint/2010/main" val="2985833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2" descr="Risultati immagini per immagini madre teresa">
            <a:extLst>
              <a:ext uri="{FF2B5EF4-FFF2-40B4-BE49-F238E27FC236}">
                <a16:creationId xmlns:a16="http://schemas.microsoft.com/office/drawing/2014/main" id="{967E92D8-6CCA-4CA4-83E2-A90FD82AF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86" r="21811"/>
          <a:stretch/>
        </p:blipFill>
        <p:spPr bwMode="auto">
          <a:xfrm>
            <a:off x="7722973" y="10"/>
            <a:ext cx="1421026" cy="205821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Autofit/>
          </a:bodyPr>
          <a:lstStyle/>
          <a:p>
            <a:pPr algn="ctr"/>
            <a:r>
              <a:rPr lang="it-IT" sz="4000" dirty="0"/>
              <a:t>QUATTRO PASSAGGI</a:t>
            </a:r>
            <a:br>
              <a:rPr lang="it-IT" sz="4000" dirty="0"/>
            </a:br>
            <a:r>
              <a:rPr lang="it-IT" sz="4000" b="1" dirty="0"/>
              <a:t>1) La carità</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4"/>
            <a:ext cx="7985245" cy="3301887"/>
          </a:xfrm>
          <a:solidFill>
            <a:schemeClr val="accent6">
              <a:lumMod val="20000"/>
              <a:lumOff val="80000"/>
            </a:schemeClr>
          </a:solidFill>
          <a:ln>
            <a:solidFill>
              <a:schemeClr val="accent6">
                <a:lumMod val="50000"/>
              </a:schemeClr>
            </a:solidFill>
          </a:ln>
        </p:spPr>
        <p:txBody>
          <a:bodyPr>
            <a:normAutofit/>
          </a:bodyPr>
          <a:lstStyle/>
          <a:p>
            <a:pPr marL="0" indent="0">
              <a:buNone/>
            </a:pPr>
            <a:r>
              <a:rPr lang="it-IT" sz="2000" b="1" dirty="0"/>
              <a:t>Madre Teresa di Calcutta:</a:t>
            </a:r>
          </a:p>
          <a:p>
            <a:pPr marL="0" indent="0">
              <a:buNone/>
            </a:pPr>
            <a:r>
              <a:rPr lang="it-IT" sz="2400" dirty="0"/>
              <a:t>“Senza la nostra sofferenza, il nostro lavoro sarebbe soltanto assistenza sociale”; “Siamo tutti figli di Dio, perciò è importante condividere i suoi doni. Non preoccuparti di sapere il perché dei problemi del mondo, limitati a rispondere alle esigenze della gente. Alcuni mi dicono che fare la carità significa ridurre le responsabilità del governo verso i bisognosi e i poveri. Di questo io non mi preoccupo, perché i governi, di solito, non offrono amore”.</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892588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35" name="Straight Arrow Connector 134">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foto di p. damiano di molokai">
            <a:extLst>
              <a:ext uri="{FF2B5EF4-FFF2-40B4-BE49-F238E27FC236}">
                <a16:creationId xmlns:a16="http://schemas.microsoft.com/office/drawing/2014/main" id="{4A171794-174F-4A98-A143-CBBB6C61D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75" r="14380"/>
          <a:stretch/>
        </p:blipFill>
        <p:spPr bwMode="auto">
          <a:xfrm>
            <a:off x="6354272" y="11"/>
            <a:ext cx="2789727" cy="404064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br>
              <a:rPr lang="it-IT" sz="3700" dirty="0"/>
            </a:br>
            <a:r>
              <a:rPr lang="it-IT" sz="3700" dirty="0"/>
              <a:t>La carità</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4"/>
            <a:ext cx="5862782" cy="3462228"/>
          </a:xfrm>
        </p:spPr>
        <p:txBody>
          <a:bodyPr>
            <a:normAutofit fontScale="92500"/>
          </a:bodyPr>
          <a:lstStyle/>
          <a:p>
            <a:pPr marL="0" indent="0">
              <a:buNone/>
            </a:pPr>
            <a:r>
              <a:rPr lang="it-IT" sz="2200" b="1" dirty="0"/>
              <a:t>p. Damiano di </a:t>
            </a:r>
            <a:r>
              <a:rPr lang="it-IT" sz="2200" b="1" dirty="0" err="1"/>
              <a:t>Molokai</a:t>
            </a:r>
            <a:r>
              <a:rPr lang="it-IT" sz="2200" b="1" dirty="0"/>
              <a:t>:</a:t>
            </a:r>
          </a:p>
          <a:p>
            <a:pPr marL="0" indent="0">
              <a:buNone/>
            </a:pPr>
            <a:r>
              <a:rPr lang="it-IT" dirty="0"/>
              <a:t>Non poteva non toccare, non abbracciare i suoi lebbrosi perché diversamente avrebbe significato fare loro del bene, ma non amarli. E amarli, con la sua presenza fisica, faceva la differenza rispetto a tutti gli sforzi di curarli. Tanto che il ‘paese dei pazzi’, come era chiamata l’isola lebbrosario, è diventata terra di uomini.</a:t>
            </a:r>
          </a:p>
        </p:txBody>
      </p:sp>
      <p:sp>
        <p:nvSpPr>
          <p:cNvPr id="11" name="Segnaposto piè di pagina 2">
            <a:extLst>
              <a:ext uri="{FF2B5EF4-FFF2-40B4-BE49-F238E27FC236}">
                <a16:creationId xmlns:a16="http://schemas.microsoft.com/office/drawing/2014/main" id="{C484EDBC-D341-4476-9A5D-443BBC6E9307}"/>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625894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7"/>
            <a:ext cx="7886700" cy="949324"/>
          </a:xfrm>
        </p:spPr>
        <p:txBody>
          <a:bodyPr>
            <a:normAutofit/>
          </a:bodyPr>
          <a:lstStyle/>
          <a:p>
            <a:r>
              <a:rPr lang="it-IT" dirty="0"/>
              <a:t>INNO ALLA CARITÀ</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314451"/>
            <a:ext cx="7886699" cy="4933949"/>
          </a:xfrm>
        </p:spPr>
        <p:txBody>
          <a:bodyPr>
            <a:normAutofit fontScale="62500" lnSpcReduction="20000"/>
          </a:bodyPr>
          <a:lstStyle/>
          <a:p>
            <a:pPr marL="0" indent="0">
              <a:buNone/>
            </a:pPr>
            <a:r>
              <a:rPr lang="it-IT" sz="3200" dirty="0"/>
              <a:t>Parlassi le lingue degli uomini e degli angeli, possedessi tutta la scienza, fossi così generoso da dare tutti i miei beni e perfino me stesso per sfamare gli uomini, senza avere la carità, farei solo un buco nell’acqua.</a:t>
            </a:r>
          </a:p>
          <a:p>
            <a:pPr marL="0" indent="0">
              <a:buNone/>
            </a:pPr>
            <a:r>
              <a:rPr lang="it-IT" sz="3200" b="1" dirty="0"/>
              <a:t>SOGGETTO: «IO»</a:t>
            </a:r>
          </a:p>
          <a:p>
            <a:pPr marL="457200" lvl="1" indent="0">
              <a:buNone/>
            </a:pPr>
            <a:r>
              <a:rPr lang="it-IT" sz="2900" dirty="0"/>
              <a:t>Se anche parlassi le lingue degli uomini e degli angeli, ma non avessi la carità, sono come un bronzo che risuona o un cembalo che tintinna.</a:t>
            </a:r>
          </a:p>
          <a:p>
            <a:pPr marL="457200" lvl="1" indent="0">
              <a:buNone/>
            </a:pPr>
            <a:r>
              <a:rPr lang="it-IT" sz="2900" dirty="0"/>
              <a:t>E se avessi il dono della profezia e conoscessi tutti i misteri e tutta la scienza, e possedessi la pienezza della fede così da trasportare le montagne, ma non avessi la carità, non sono nulla.</a:t>
            </a:r>
          </a:p>
          <a:p>
            <a:pPr marL="457200" lvl="1" indent="0">
              <a:buNone/>
            </a:pPr>
            <a:r>
              <a:rPr lang="it-IT" sz="2900" dirty="0"/>
              <a:t>E se anche distribuissi tutte le mie sostanze e dessi il mio corpo per esser bruciato, ma non avessi la carità, niente mi giova. </a:t>
            </a:r>
          </a:p>
          <a:p>
            <a:pPr marL="0" indent="0">
              <a:buNone/>
            </a:pPr>
            <a:r>
              <a:rPr lang="it-IT" sz="3200" b="1" dirty="0"/>
              <a:t>SOGGETTO: «CARITÀ»</a:t>
            </a:r>
          </a:p>
          <a:p>
            <a:pPr marL="457200" lvl="1" indent="0">
              <a:buNone/>
            </a:pPr>
            <a:r>
              <a:rPr lang="it-IT" sz="2900" dirty="0"/>
              <a:t>La carità è paziente, è benigna la carità; non è invidiosa la carità, non si vanta, non si gonfia, non manca di rispetto, non cerca il suo interesse, non si adira, non tiene conto del male ricevuto, non gode dell'ingiustizia, ma si compiace della verità. Tutto copre, tutto crede, tutto spera, tutto sopporta. La carità non avrà mai fine.</a:t>
            </a:r>
          </a:p>
          <a:p>
            <a:pPr marL="0" indent="0">
              <a:buNone/>
            </a:pPr>
            <a:r>
              <a:rPr lang="it-IT" sz="3800" b="1" dirty="0"/>
              <a:t>L’amore, richiesto ai cristiani, non è filantropia, ma partecipazione alla vita stessa di Dio, che è amore.</a:t>
            </a:r>
          </a:p>
        </p:txBody>
      </p:sp>
    </p:spTree>
    <p:extLst>
      <p:ext uri="{BB962C8B-B14F-4D97-AF65-F5344CB8AC3E}">
        <p14:creationId xmlns:p14="http://schemas.microsoft.com/office/powerpoint/2010/main" val="23895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1000"/>
                                        <p:tgtEl>
                                          <p:spTgt spid="14">
                                            <p:txEl>
                                              <p:pRg st="3" end="3"/>
                                            </p:txEl>
                                          </p:spTgt>
                                        </p:tgtEl>
                                      </p:cBhvr>
                                    </p:animEffect>
                                    <p:anim calcmode="lin" valueType="num">
                                      <p:cBhvr>
                                        <p:cTn id="2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fade">
                                      <p:cBhvr>
                                        <p:cTn id="29" dur="1000"/>
                                        <p:tgtEl>
                                          <p:spTgt spid="14">
                                            <p:txEl>
                                              <p:pRg st="4" end="4"/>
                                            </p:txEl>
                                          </p:spTgt>
                                        </p:tgtEl>
                                      </p:cBhvr>
                                    </p:animEffect>
                                    <p:anim calcmode="lin" valueType="num">
                                      <p:cBhvr>
                                        <p:cTn id="3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Effect transition="in" filter="fade">
                                      <p:cBhvr>
                                        <p:cTn id="36" dur="1000"/>
                                        <p:tgtEl>
                                          <p:spTgt spid="14">
                                            <p:txEl>
                                              <p:pRg st="5" end="5"/>
                                            </p:txEl>
                                          </p:spTgt>
                                        </p:tgtEl>
                                      </p:cBhvr>
                                    </p:animEffect>
                                    <p:anim calcmode="lin" valueType="num">
                                      <p:cBhvr>
                                        <p:cTn id="3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animEffect transition="in" filter="fade">
                                      <p:cBhvr>
                                        <p:cTn id="41" dur="1000"/>
                                        <p:tgtEl>
                                          <p:spTgt spid="14">
                                            <p:txEl>
                                              <p:pRg st="6" end="6"/>
                                            </p:txEl>
                                          </p:spTgt>
                                        </p:tgtEl>
                                      </p:cBhvr>
                                    </p:animEffect>
                                    <p:anim calcmode="lin" valueType="num">
                                      <p:cBhvr>
                                        <p:cTn id="4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7" end="7"/>
                                            </p:txEl>
                                          </p:spTgt>
                                        </p:tgtEl>
                                        <p:attrNameLst>
                                          <p:attrName>style.visibility</p:attrName>
                                        </p:attrNameLst>
                                      </p:cBhvr>
                                      <p:to>
                                        <p:strVal val="visible"/>
                                      </p:to>
                                    </p:set>
                                    <p:animEffect transition="in" filter="fade">
                                      <p:cBhvr>
                                        <p:cTn id="48" dur="1000"/>
                                        <p:tgtEl>
                                          <p:spTgt spid="14">
                                            <p:txEl>
                                              <p:pRg st="7" end="7"/>
                                            </p:txEl>
                                          </p:spTgt>
                                        </p:tgtEl>
                                      </p:cBhvr>
                                    </p:animEffect>
                                    <p:anim calcmode="lin" valueType="num">
                                      <p:cBhvr>
                                        <p:cTn id="49"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48" y="134938"/>
            <a:ext cx="7886700" cy="836612"/>
          </a:xfrm>
        </p:spPr>
        <p:txBody>
          <a:bodyPr>
            <a:normAutofit fontScale="90000"/>
          </a:bodyPr>
          <a:lstStyle/>
          <a:p>
            <a:r>
              <a:rPr lang="it-IT" dirty="0"/>
              <a:t>FARE IL BENE NON È ANCORA AMARE</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971551"/>
            <a:ext cx="7886699" cy="4905374"/>
          </a:xfrm>
          <a:solidFill>
            <a:schemeClr val="accent6">
              <a:lumMod val="20000"/>
              <a:lumOff val="80000"/>
            </a:schemeClr>
          </a:solidFill>
          <a:ln w="15875">
            <a:solidFill>
              <a:schemeClr val="tx1"/>
            </a:solidFill>
          </a:ln>
        </p:spPr>
        <p:txBody>
          <a:bodyPr>
            <a:normAutofit fontScale="62500" lnSpcReduction="20000"/>
          </a:bodyPr>
          <a:lstStyle/>
          <a:p>
            <a:pPr marL="0" indent="0">
              <a:buNone/>
            </a:pPr>
            <a:endParaRPr lang="it-IT" sz="2400" b="1" dirty="0"/>
          </a:p>
          <a:p>
            <a:pPr marL="0" indent="0">
              <a:buNone/>
            </a:pPr>
            <a:r>
              <a:rPr lang="it-IT" sz="2400" b="1" dirty="0"/>
              <a:t>S. Zenone di Verona, sulla carità </a:t>
            </a:r>
            <a:r>
              <a:rPr lang="it-IT" sz="2400" dirty="0"/>
              <a:t>(I discorsi I, 36, 29-32):</a:t>
            </a:r>
          </a:p>
          <a:p>
            <a:pPr marL="0" indent="0">
              <a:buNone/>
            </a:pPr>
            <a:r>
              <a:rPr lang="it-IT" sz="2400" i="1" dirty="0"/>
              <a:t>“29. O carità, quanto sei pia, quanto sei ricca, quanto sei potente! Nulla possiede chi non possiede te. Tu sei stata capace di mutare Dio in uomo. Tu, dopo averlo ridotto entro limiti umani, per qualche tempo l’hai fatto peregrinare lontano dall'immensità della sua potenza sovrana. Tu per nove mesi l’hai relegato in un carcere verginale. Tu hai reintegrato Eva in Maria. Tu in Cristo hai rinnovato Adamo. Tu al mondo, ormai perduto, hai procurato la croce santa per la sua salvezza. Tu, a Dio insegnando a morire, hai debellato la morte. È tuo merito che, quando Dio, Figlio di Dio onnipotente, viene ucciso dagli uomini, nessuno d’entrambi si adiri. 30. Tu hai l’anima del popolo celeste, in quanto assicuri la pace, custodisci la fede, abbracci l'innocenza, coltivi la verità, ami la pazienza, additi la speranza. Tu, per la comune natura, rendi uomini diversi per costumi, età, potere, un solo spirito e un solo corpo. Tu permetti che nessun tormento, nessun nuovo genere di morte, nessuna ricompensa, nessuna amicizia, nessun vincolo d'affetto — senza dubbio più temibile d’ogni carnefice per lo strazio provocato dalla tenerezza — distolgano i gloriosi martiri dal confessare il nome cristiano. 31. Tu sei lieta di essere nuda per vestire chi è nudo. Se un povero affamato mangia il tuo pane, la fame diventa per te sazietà. La tua ricchezza consiste nel possedere tutto ciò che possiedi per soccorrere i bisognosi. Tu sola non sai essere pregata. Tu prontamente trai in salvo gli oppressi, in qualunque angustia si trovino, anche a prezzo della tua vita. Tu sei l'occhio dei ciechi. Tu sei il piede degli zoppi. Tu sei per le vedove validissimo scudo. Tu per i pupilli sei padre migliore d'entrambi i genitori. Compassione o gioia non consentono che i tuoi occhi rimangano mai senza lacrime. Tu ami talmente i tuoi nemici, che nessuno riesce a distinguere quale differenza ci sia per te tra loro e i tuoi cari. 32. Tu, lo affermo, unisci gli arcani celesti agli umani, gli umani ai celesti. Tu custodisci i divini misteri. Tu nel Padre comandi, Tu nel Figlio obbedisci a te stessa, tu esulti nello Spirito Santo. Tu, pur essendo una in tre, non sei in alcun modo divisa, non ti lasci turbare dalle interpretazioni maligne della curiosità umana. Dalla fonte del Padre ti riversi interamente nel Figlio, e tuttavia, pur riversandoti tutta, non vieni meno. Giustamente ti chiamano Dio, perché sola governi la potenza della Trinità”.</a:t>
            </a:r>
          </a:p>
        </p:txBody>
      </p:sp>
    </p:spTree>
    <p:extLst>
      <p:ext uri="{BB962C8B-B14F-4D97-AF65-F5344CB8AC3E}">
        <p14:creationId xmlns:p14="http://schemas.microsoft.com/office/powerpoint/2010/main" val="38145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SECONDO PASSAGGIO</a:t>
            </a:r>
            <a:br>
              <a:rPr lang="it-IT" dirty="0"/>
            </a:br>
            <a:r>
              <a:rPr lang="it-IT" dirty="0"/>
              <a:t>La fraternità</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3"/>
            <a:ext cx="7985245" cy="3682887"/>
          </a:xfrm>
        </p:spPr>
        <p:txBody>
          <a:bodyPr>
            <a:normAutofit fontScale="62500" lnSpcReduction="20000"/>
          </a:bodyPr>
          <a:lstStyle/>
          <a:p>
            <a:r>
              <a:rPr lang="it-IT" sz="2900" dirty="0"/>
              <a:t>Che tipo di fraternità umana ha in mente la chiesa quando parla di famiglia umana? </a:t>
            </a:r>
          </a:p>
          <a:p>
            <a:r>
              <a:rPr lang="it-IT" sz="2900" dirty="0"/>
              <a:t>“Chi dunque è più grande nel regno dei cieli?” (Mt 18,1). Gesù aveva invitato non semplicemente a farsi piccolo, ma a umiliarsi come un piccolo: “Perciò chiunque si farà piccolo come questo bambino, costui è il più grande nel regno dei cieli” (Mt 18,4).</a:t>
            </a:r>
          </a:p>
          <a:p>
            <a:r>
              <a:rPr lang="it-IT" sz="2900" dirty="0"/>
              <a:t>La traduzione sarebbe: ‘chi umilierà se stesso come un bambino’. Gesù è proprio colui che ha umiliato se stesso.</a:t>
            </a:r>
          </a:p>
          <a:p>
            <a:r>
              <a:rPr lang="it-IT" sz="2900" dirty="0"/>
              <a:t>“Se il tuo fratello commetterà una colpa contro di te …” (Mt 18,15). È l’invito a vivere da riconciliati, a gustare il segreto di Dio.</a:t>
            </a:r>
          </a:p>
          <a:p>
            <a:r>
              <a:rPr lang="it-IT" sz="2900" dirty="0"/>
              <a:t> “Tutto quello che legherete sulla terra sarà legato in cielo…” (Mt 18,18) assume il senso: se tu leghi, sarai legato; se tu sciogli, sarai sciolto. Tratteniamo un'ingiustizia? Anche Dio la trattiene nei nostri confronti. Siamo generosi con un fratello? Anche Dio lo sarà con noi.</a:t>
            </a:r>
          </a:p>
          <a:p>
            <a:r>
              <a:rPr lang="it-IT" sz="2900" dirty="0"/>
              <a:t>Non legare il male di nessuno. </a:t>
            </a:r>
          </a:p>
          <a:p>
            <a:pPr marL="0" indent="0">
              <a:buNone/>
            </a:pPr>
            <a:endParaRPr lang="it-IT" sz="2400" dirty="0"/>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28195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7"/>
            <a:ext cx="7886700" cy="949324"/>
          </a:xfrm>
        </p:spPr>
        <p:txBody>
          <a:bodyPr>
            <a:normAutofit/>
          </a:bodyPr>
          <a:lstStyle/>
          <a:p>
            <a:r>
              <a:rPr lang="it-IT" dirty="0"/>
              <a:t>PIENEZZA DELLA LEGGE</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314451"/>
            <a:ext cx="7886699" cy="4933949"/>
          </a:xfrm>
        </p:spPr>
        <p:txBody>
          <a:bodyPr>
            <a:normAutofit/>
          </a:bodyPr>
          <a:lstStyle/>
          <a:p>
            <a:endParaRPr lang="it-IT" sz="3200" dirty="0"/>
          </a:p>
          <a:p>
            <a:r>
              <a:rPr lang="it-IT" sz="3200" dirty="0"/>
              <a:t>“</a:t>
            </a:r>
            <a:r>
              <a:rPr lang="it-IT" sz="3200" i="1" dirty="0"/>
              <a:t>Pienezza della Legge infatti è la carità</a:t>
            </a:r>
            <a:r>
              <a:rPr lang="it-IT" sz="3200" dirty="0"/>
              <a:t>” (</a:t>
            </a:r>
            <a:r>
              <a:rPr lang="it-IT" sz="3200" dirty="0" err="1"/>
              <a:t>Rm</a:t>
            </a:r>
            <a:r>
              <a:rPr lang="it-IT" sz="3200" dirty="0"/>
              <a:t> 13,10).</a:t>
            </a:r>
          </a:p>
          <a:p>
            <a:r>
              <a:rPr lang="it-IT" sz="3200" dirty="0"/>
              <a:t>Assolto ogni altro dovere di lealtà, di onestà, di onore, verso tutti, rimane insolvibile sempre questo debito, la carità, l’unico debito di cui i fratelli portano credito sempre nei nostri confronti.</a:t>
            </a:r>
          </a:p>
        </p:txBody>
      </p:sp>
    </p:spTree>
    <p:extLst>
      <p:ext uri="{BB962C8B-B14F-4D97-AF65-F5344CB8AC3E}">
        <p14:creationId xmlns:p14="http://schemas.microsoft.com/office/powerpoint/2010/main" val="24765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Risultati immagini per immagini benedetto xvi">
            <a:extLst>
              <a:ext uri="{FF2B5EF4-FFF2-40B4-BE49-F238E27FC236}">
                <a16:creationId xmlns:a16="http://schemas.microsoft.com/office/drawing/2014/main" id="{3A90AB8E-3C66-4E61-A2D8-57BF6DD1D2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94"/>
          <a:stretch/>
        </p:blipFill>
        <p:spPr bwMode="auto">
          <a:xfrm>
            <a:off x="7544671" y="11"/>
            <a:ext cx="1599327" cy="231646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SPIRITUALITÀ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90" y="2575034"/>
            <a:ext cx="3840085" cy="365871"/>
          </a:xfrm>
        </p:spPr>
        <p:txBody>
          <a:bodyPr>
            <a:normAutofit/>
          </a:bodyPr>
          <a:lstStyle/>
          <a:p>
            <a:pPr marL="0" indent="0">
              <a:buNone/>
            </a:pPr>
            <a:r>
              <a:rPr lang="it-IT" sz="1600" b="1" dirty="0"/>
              <a:t>Benedetto XVI, </a:t>
            </a:r>
            <a:r>
              <a:rPr lang="it-IT" sz="1600" b="1" i="1" dirty="0"/>
              <a:t>Caritas in </a:t>
            </a:r>
            <a:r>
              <a:rPr lang="it-IT" sz="1600" b="1" i="1" dirty="0" err="1"/>
              <a:t>veritate</a:t>
            </a:r>
            <a:r>
              <a:rPr lang="it-IT" sz="1600" b="1" dirty="0"/>
              <a:t>, n. 5</a:t>
            </a:r>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5609" y="2912789"/>
            <a:ext cx="8156901" cy="3290303"/>
          </a:xfrm>
          <a:prstGeom prst="rect">
            <a:avLst/>
          </a:prstGeom>
          <a:solidFill>
            <a:schemeClr val="accent3">
              <a:lumMod val="40000"/>
              <a:lumOff val="60000"/>
            </a:schemeClr>
          </a:solidFill>
          <a:ln>
            <a:solidFill>
              <a:schemeClr val="accent3">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“A questa dinamica di carità ricevuta e donata risponde la dottrina sociale della Chiesa. Essa è «</a:t>
            </a:r>
            <a:r>
              <a:rPr lang="it-IT" sz="1800" dirty="0" err="1"/>
              <a:t>caritas</a:t>
            </a:r>
            <a:r>
              <a:rPr lang="it-IT" sz="1800" dirty="0"/>
              <a:t> in </a:t>
            </a:r>
            <a:r>
              <a:rPr lang="it-IT" sz="1800" dirty="0" err="1"/>
              <a:t>veritate</a:t>
            </a:r>
            <a:r>
              <a:rPr lang="it-IT" sz="1800" dirty="0"/>
              <a:t> in re sociali»: annuncio della verità dell'amore di Cristo nella società. Tale dottrina è servizio della carità, ma nella verità. La verità preserva ed esprime la forza di liberazione della carità nelle vicende sempre nuove della storia. È, a un tempo, verità della fede e della ragione, nella distinzione e insieme nella sinergia dei due ambiti cognitivi. Lo sviluppo, il benessere sociale, un'adeguata soluzione dei gravi problemi socio-economici che affliggono l'umanità, hanno bisogno di questa verità. Ancor più hanno bisogno che tale verità sia amata e testimoniata. Senza verità, senza fiducia e amore per il vero, non c'è coscienza e responsabilità sociale, e l'agire sociale cade in balia di privati interessi e di logiche di potere, con effetti disgregatori sulla società, tanto più in una società in via di globalizzazione, in momenti difficili come quelli attuali”.</a:t>
            </a:r>
          </a:p>
        </p:txBody>
      </p:sp>
      <p:sp>
        <p:nvSpPr>
          <p:cNvPr id="7" name="Segnaposto piè di pagina 2">
            <a:extLst>
              <a:ext uri="{FF2B5EF4-FFF2-40B4-BE49-F238E27FC236}">
                <a16:creationId xmlns:a16="http://schemas.microsoft.com/office/drawing/2014/main" id="{74D12D0D-6EE1-4F34-B479-04F5DC2C9E26}"/>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8635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7"/>
            <a:ext cx="7886700" cy="949324"/>
          </a:xfrm>
        </p:spPr>
        <p:txBody>
          <a:bodyPr>
            <a:normAutofit/>
          </a:bodyPr>
          <a:lstStyle/>
          <a:p>
            <a:r>
              <a:rPr lang="it-IT" dirty="0"/>
              <a:t>LA MISERICORDIA</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314451"/>
            <a:ext cx="7886699" cy="4933949"/>
          </a:xfrm>
        </p:spPr>
        <p:txBody>
          <a:bodyPr>
            <a:normAutofit/>
          </a:bodyPr>
          <a:lstStyle/>
          <a:p>
            <a:pPr marL="0" indent="0">
              <a:buNone/>
            </a:pPr>
            <a:r>
              <a:rPr lang="it-IT" sz="3200" dirty="0"/>
              <a:t>Misericordia =&gt; rende la sapienza evangelica </a:t>
            </a:r>
            <a:r>
              <a:rPr lang="it-IT" sz="3200" b="1" dirty="0"/>
              <a:t>amabile</a:t>
            </a:r>
          </a:p>
          <a:p>
            <a:pPr marL="514350" indent="-514350">
              <a:buFont typeface="+mj-lt"/>
              <a:buAutoNum type="arabicPeriod"/>
            </a:pPr>
            <a:r>
              <a:rPr lang="it-IT" sz="3200" dirty="0"/>
              <a:t>usare l’</a:t>
            </a:r>
            <a:r>
              <a:rPr lang="it-IT" sz="3200" b="1" dirty="0"/>
              <a:t>olio della letizia</a:t>
            </a:r>
            <a:r>
              <a:rPr lang="it-IT" sz="3200" dirty="0"/>
              <a:t>: non c’è nulla nella vita capace di intaccare la letizia della misericordia</a:t>
            </a:r>
          </a:p>
          <a:p>
            <a:pPr marL="514350" indent="-514350">
              <a:buFont typeface="+mj-lt"/>
              <a:buAutoNum type="arabicPeriod"/>
            </a:pPr>
            <a:r>
              <a:rPr lang="it-IT" sz="3200" dirty="0"/>
              <a:t>Vera </a:t>
            </a:r>
            <a:r>
              <a:rPr lang="it-IT" sz="3200" b="1" dirty="0"/>
              <a:t>grandezza</a:t>
            </a:r>
            <a:r>
              <a:rPr lang="it-IT" sz="3200" dirty="0"/>
              <a:t>: “</a:t>
            </a:r>
            <a:r>
              <a:rPr lang="it-IT" sz="3200" i="1" dirty="0"/>
              <a:t>Non fate nulla per rivalità o vanagloria, ma ciascuno di voi consideri gli altri superiori a se stesso. Ciascuno non cerchi l’interesse proprio, ma anche quello degli altri</a:t>
            </a:r>
            <a:r>
              <a:rPr lang="it-IT" sz="3200" dirty="0"/>
              <a:t>” (Fil 2,3-4).</a:t>
            </a:r>
          </a:p>
        </p:txBody>
      </p:sp>
    </p:spTree>
    <p:extLst>
      <p:ext uri="{BB962C8B-B14F-4D97-AF65-F5344CB8AC3E}">
        <p14:creationId xmlns:p14="http://schemas.microsoft.com/office/powerpoint/2010/main" val="24522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7"/>
            <a:ext cx="7886700" cy="949324"/>
          </a:xfrm>
        </p:spPr>
        <p:txBody>
          <a:bodyPr>
            <a:normAutofit/>
          </a:bodyPr>
          <a:lstStyle/>
          <a:p>
            <a:r>
              <a:rPr lang="it-IT" dirty="0"/>
              <a:t>AGIRE SECONDO LO SPIRITO</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447802"/>
            <a:ext cx="7886699" cy="4352924"/>
          </a:xfrm>
        </p:spPr>
        <p:txBody>
          <a:bodyPr>
            <a:normAutofit/>
          </a:bodyPr>
          <a:lstStyle/>
          <a:p>
            <a:pPr marL="0" indent="0">
              <a:buNone/>
            </a:pPr>
            <a:r>
              <a:rPr lang="it-IT" sz="3200" dirty="0"/>
              <a:t>Leggi per vivere concretamente la misericordia:</a:t>
            </a:r>
          </a:p>
          <a:p>
            <a:pPr marL="514350" indent="-514350">
              <a:buFont typeface="+mj-lt"/>
              <a:buAutoNum type="arabicPeriod"/>
            </a:pPr>
            <a:r>
              <a:rPr lang="it-IT" sz="3200" dirty="0"/>
              <a:t>Cercare la gloria che viene da Dio</a:t>
            </a:r>
          </a:p>
          <a:p>
            <a:pPr marL="514350" indent="-514350">
              <a:buFont typeface="+mj-lt"/>
              <a:buAutoNum type="arabicPeriod"/>
            </a:pPr>
            <a:r>
              <a:rPr lang="it-IT" sz="3200" dirty="0"/>
              <a:t>Non si tratta di risolvere, ma di affrontare la vita con i suoi problemi e complessità</a:t>
            </a:r>
          </a:p>
          <a:p>
            <a:pPr marL="514350" indent="-514350">
              <a:buFont typeface="+mj-lt"/>
              <a:buAutoNum type="arabicPeriod"/>
            </a:pPr>
            <a:r>
              <a:rPr lang="it-IT" sz="3200" dirty="0"/>
              <a:t>Attingere l’assoluto nella contingenza concreta</a:t>
            </a:r>
          </a:p>
        </p:txBody>
      </p:sp>
    </p:spTree>
    <p:extLst>
      <p:ext uri="{BB962C8B-B14F-4D97-AF65-F5344CB8AC3E}">
        <p14:creationId xmlns:p14="http://schemas.microsoft.com/office/powerpoint/2010/main" val="8701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TERZO PASSAGGIO</a:t>
            </a:r>
            <a:br>
              <a:rPr lang="it-IT" dirty="0"/>
            </a:br>
            <a:r>
              <a:rPr lang="it-IT" dirty="0"/>
              <a:t>«Stoltezza di Dio»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3"/>
            <a:ext cx="7985245" cy="3682887"/>
          </a:xfrm>
        </p:spPr>
        <p:txBody>
          <a:bodyPr>
            <a:normAutofit/>
          </a:bodyPr>
          <a:lstStyle/>
          <a:p>
            <a:r>
              <a:rPr lang="it-IT" sz="2400" dirty="0"/>
              <a:t>Forse non ci si rende sufficientemente conto che il bene dell’uomo che si persegue nella società dipende dalla concezione che dell’uomo ci si fa. </a:t>
            </a:r>
          </a:p>
          <a:p>
            <a:r>
              <a:rPr lang="it-IT" sz="2400" dirty="0"/>
              <a:t>Se la chiesa è avversata, credo lo sia fondamentalmente per la visione antropologica che illustra e difende a partire dalla sua fede in Gesù.</a:t>
            </a:r>
          </a:p>
          <a:p>
            <a:r>
              <a:rPr lang="it-IT" sz="2400" dirty="0"/>
              <a:t>Qui rientrano i grandi temi della famiglia, dell’uomo e della donna, della tutela della vita, della scelta dei poveri, dell’ordine della natura. </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41439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TERZO PASSAGGIO</a:t>
            </a:r>
            <a:br>
              <a:rPr lang="it-IT" dirty="0"/>
            </a:br>
            <a:r>
              <a:rPr lang="it-IT" dirty="0"/>
              <a:t>«Stoltezza di Dio»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3"/>
            <a:ext cx="7985245" cy="3682887"/>
          </a:xfrm>
        </p:spPr>
        <p:txBody>
          <a:bodyPr>
            <a:normAutofit lnSpcReduction="10000"/>
          </a:bodyPr>
          <a:lstStyle/>
          <a:p>
            <a:r>
              <a:rPr lang="it-IT" sz="2400" dirty="0"/>
              <a:t>“Vi esorto pertanto, fratelli, per il nome del Signore nostro Gesù Cristo, a essere tutti </a:t>
            </a:r>
            <a:r>
              <a:rPr lang="it-IT" sz="2400" b="1" dirty="0"/>
              <a:t>unanimi</a:t>
            </a:r>
            <a:r>
              <a:rPr lang="it-IT" sz="2400" dirty="0"/>
              <a:t> nel parlare, perché non vi siano divisioni tra voi, ma siate in perfetta </a:t>
            </a:r>
            <a:r>
              <a:rPr lang="it-IT" sz="2400" b="1" dirty="0"/>
              <a:t>unione</a:t>
            </a:r>
            <a:r>
              <a:rPr lang="it-IT" sz="2400" dirty="0"/>
              <a:t> di pensiero e di sentire” (1Cor 1,10). </a:t>
            </a:r>
          </a:p>
          <a:p>
            <a:r>
              <a:rPr lang="it-IT" sz="2400" dirty="0"/>
              <a:t>“Mentre i Giudei chiedono segni e i Greci cercano sapienza, noi invece annunciamo Cristo crocifisso: scandalo per i Giudei e stoltezza per i pagani …Infatti ciò che è </a:t>
            </a:r>
            <a:r>
              <a:rPr lang="it-IT" sz="2400" b="1" dirty="0"/>
              <a:t>stoltezza</a:t>
            </a:r>
            <a:r>
              <a:rPr lang="it-IT" sz="2400" dirty="0"/>
              <a:t> di Dio è più sapiente degli uomini, e ciò che è </a:t>
            </a:r>
            <a:r>
              <a:rPr lang="it-IT" sz="2400" b="1" dirty="0"/>
              <a:t>debolezza</a:t>
            </a:r>
            <a:r>
              <a:rPr lang="it-IT" sz="2400" dirty="0"/>
              <a:t> di Dio è più forte degli uomini” (1Cor 1,22-23.25). </a:t>
            </a:r>
          </a:p>
          <a:p>
            <a:r>
              <a:rPr lang="it-IT" sz="2400" dirty="0"/>
              <a:t>Voler il bene dell’umanità senza amare gli uomini si concluderà inevitabilmente con ulteriori sofferenze.</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16027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TERZO PASSAGGIO</a:t>
            </a:r>
            <a:br>
              <a:rPr lang="it-IT" dirty="0"/>
            </a:br>
            <a:r>
              <a:rPr lang="it-IT" dirty="0"/>
              <a:t>«Stoltezza di Dio»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4"/>
            <a:ext cx="7985245" cy="3244742"/>
          </a:xfrm>
        </p:spPr>
        <p:txBody>
          <a:bodyPr>
            <a:normAutofit/>
          </a:bodyPr>
          <a:lstStyle/>
          <a:p>
            <a:pPr marL="0" indent="0">
              <a:buNone/>
            </a:pPr>
            <a:r>
              <a:rPr lang="it-IT" sz="2400" b="1" dirty="0"/>
              <a:t>Debolezza</a:t>
            </a:r>
            <a:r>
              <a:rPr lang="it-IT" sz="2400" dirty="0"/>
              <a:t>:</a:t>
            </a:r>
          </a:p>
          <a:p>
            <a:r>
              <a:rPr lang="it-IT" sz="2400" dirty="0"/>
              <a:t>È proprio quella ‘debolezza’ che i capi dei giudei non hanno compreso, che i discepoli hanno stentato molto a comprendere, che la cultura odierna rifiuta (sembra che le due qualità che fanno difetto alla sensibilità degli uomini di oggi siano proprio l’</a:t>
            </a:r>
            <a:r>
              <a:rPr lang="it-IT" sz="2400" b="1" dirty="0"/>
              <a:t>umiltà</a:t>
            </a:r>
            <a:r>
              <a:rPr lang="it-IT" sz="2400" dirty="0"/>
              <a:t> e la </a:t>
            </a:r>
            <a:r>
              <a:rPr lang="it-IT" sz="2400" b="1" dirty="0"/>
              <a:t>gioia</a:t>
            </a:r>
            <a:r>
              <a:rPr lang="it-IT" sz="2400" dirty="0"/>
              <a:t>, che invece sono segnali della buona </a:t>
            </a:r>
            <a:r>
              <a:rPr lang="it-IT" sz="2400" b="1" dirty="0"/>
              <a:t>salute</a:t>
            </a:r>
            <a:r>
              <a:rPr lang="it-IT" sz="2400" dirty="0"/>
              <a:t> </a:t>
            </a:r>
            <a:r>
              <a:rPr lang="it-IT" sz="2400" b="1" dirty="0"/>
              <a:t>dello spirito</a:t>
            </a:r>
            <a:r>
              <a:rPr lang="it-IT" sz="2400" dirty="0"/>
              <a:t>!).</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2129208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QUARTO PASSAGGIO</a:t>
            </a:r>
            <a:br>
              <a:rPr lang="it-IT" dirty="0"/>
            </a:br>
            <a:r>
              <a:rPr lang="it-IT" dirty="0"/>
              <a:t>Saldi nella fede. Siate perfetti</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3"/>
            <a:ext cx="7985245" cy="3682887"/>
          </a:xfrm>
        </p:spPr>
        <p:txBody>
          <a:bodyPr>
            <a:normAutofit fontScale="92500" lnSpcReduction="10000"/>
          </a:bodyPr>
          <a:lstStyle/>
          <a:p>
            <a:r>
              <a:rPr lang="it-IT" sz="2400" dirty="0"/>
              <a:t>“</a:t>
            </a:r>
            <a:r>
              <a:rPr lang="it-IT" sz="2400" i="1" dirty="0"/>
              <a:t>Vigilate, state saldi nella fede, comportatevi in modo virile, siate forti</a:t>
            </a:r>
            <a:r>
              <a:rPr lang="it-IT" sz="2400" dirty="0"/>
              <a:t>” (1Cor 16,13). È il </a:t>
            </a:r>
            <a:r>
              <a:rPr lang="it-IT" sz="2400" b="1" dirty="0"/>
              <a:t>paradosso</a:t>
            </a:r>
            <a:r>
              <a:rPr lang="it-IT" sz="2400" dirty="0"/>
              <a:t> cristiano. </a:t>
            </a:r>
          </a:p>
          <a:p>
            <a:r>
              <a:rPr lang="it-IT" sz="2400" dirty="0"/>
              <a:t>Sembra che prevalga nella sensibilità comune dei cristiani una certa fasulla compassione, come prevalesse una specie di irenismo incapace di un dialogo serio, dove la verità non sia esclusa e la mondanità invece rifiutata.</a:t>
            </a:r>
          </a:p>
          <a:p>
            <a:r>
              <a:rPr lang="it-IT" sz="2400" dirty="0"/>
              <a:t>Va sottolineato con forza che l’esercizio dell’intelligenza comporta sempre un esercizio di ‘cattolicità’ e viceversa.</a:t>
            </a:r>
          </a:p>
          <a:p>
            <a:r>
              <a:rPr lang="it-IT" sz="2400" dirty="0"/>
              <a:t>Se il Vangelo è promesso alle genti, fin tanto che tutte le genti non l’hanno conosciuto, la nostra stessa conoscenza del Figlio di Dio è manchevole, resta limitata.</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17507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QUARTO PASSAGGIO</a:t>
            </a:r>
            <a:br>
              <a:rPr lang="it-IT" dirty="0"/>
            </a:br>
            <a:r>
              <a:rPr lang="it-IT" dirty="0"/>
              <a:t>Saldi nella fede. Siate perfetti</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575033"/>
            <a:ext cx="7985245" cy="3682887"/>
          </a:xfrm>
        </p:spPr>
        <p:txBody>
          <a:bodyPr>
            <a:normAutofit/>
          </a:bodyPr>
          <a:lstStyle/>
          <a:p>
            <a:r>
              <a:rPr lang="it-IT" sz="3000" dirty="0"/>
              <a:t>Virtù e agire buono =&gt; misericordia =&gt; santità di Dio</a:t>
            </a:r>
          </a:p>
          <a:p>
            <a:r>
              <a:rPr lang="it-IT" sz="3000" dirty="0"/>
              <a:t>Virtù e agire buono =&gt; millantata giustizia umana =&gt; sterili</a:t>
            </a:r>
          </a:p>
          <a:p>
            <a:r>
              <a:rPr lang="it-IT" sz="3000" dirty="0"/>
              <a:t>In ebraico misericordia collegata a utero materno</a:t>
            </a:r>
          </a:p>
          <a:p>
            <a:r>
              <a:rPr lang="it-IT" sz="3000" dirty="0"/>
              <a:t>La misericordia favorisce la vita altrui e la nostra</a:t>
            </a:r>
          </a:p>
          <a:p>
            <a:pPr marL="0" indent="0">
              <a:buNone/>
            </a:pPr>
            <a:endParaRPr lang="it-IT" sz="2400" dirty="0"/>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39747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6795135" cy="1692794"/>
          </a:xfrm>
        </p:spPr>
        <p:txBody>
          <a:bodyPr>
            <a:normAutofit/>
          </a:bodyPr>
          <a:lstStyle/>
          <a:p>
            <a:r>
              <a:rPr lang="it-IT" dirty="0"/>
              <a:t>QUARTO PASSAGGIO</a:t>
            </a:r>
            <a:br>
              <a:rPr lang="it-IT" dirty="0"/>
            </a:br>
            <a:r>
              <a:rPr lang="it-IT" dirty="0"/>
              <a:t>Saldi nella fede. Siate perfetti</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491490" y="2466982"/>
            <a:ext cx="7985245" cy="3889367"/>
          </a:xfrm>
        </p:spPr>
        <p:txBody>
          <a:bodyPr>
            <a:normAutofit lnSpcReduction="10000"/>
          </a:bodyPr>
          <a:lstStyle/>
          <a:p>
            <a:r>
              <a:rPr lang="it-IT" sz="2400" dirty="0"/>
              <a:t>“</a:t>
            </a:r>
            <a:r>
              <a:rPr lang="it-IT" sz="2400" i="1" dirty="0"/>
              <a:t>Voi dunque, siate perfetti come è perfetto il Padre vostro celeste</a:t>
            </a:r>
            <a:r>
              <a:rPr lang="it-IT" sz="2400" dirty="0"/>
              <a:t>”</a:t>
            </a:r>
          </a:p>
          <a:p>
            <a:r>
              <a:rPr lang="it-IT" sz="2400" dirty="0"/>
              <a:t>non c’è scritto da nessuna parte nell’Antico Testamento di amare il prossimo e odiare il nemico</a:t>
            </a:r>
          </a:p>
          <a:p>
            <a:r>
              <a:rPr lang="it-IT" sz="2400" dirty="0"/>
              <a:t>“</a:t>
            </a:r>
            <a:r>
              <a:rPr lang="it-IT" sz="2400" i="1" dirty="0"/>
              <a:t>Misericordioso e pietoso è il Signore, lento all’ira e grande nell’amore</a:t>
            </a:r>
            <a:r>
              <a:rPr lang="it-IT" sz="2400" dirty="0"/>
              <a:t>”</a:t>
            </a:r>
          </a:p>
          <a:p>
            <a:r>
              <a:rPr lang="it-IT" sz="2400" dirty="0"/>
              <a:t>Nell’Antico Testamento l’aggettivo ‘misericordioso’ è attribuito solo a Dio e mai all’uomo</a:t>
            </a:r>
          </a:p>
          <a:p>
            <a:r>
              <a:rPr lang="it-IT" sz="2400" dirty="0"/>
              <a:t>Il cuore dell’uomo può splendere se partecipazione alla </a:t>
            </a:r>
            <a:r>
              <a:rPr lang="it-IT" sz="2400" b="1" dirty="0"/>
              <a:t>santità</a:t>
            </a:r>
            <a:r>
              <a:rPr lang="it-IT" sz="2400" dirty="0"/>
              <a:t> di Dio-misericordia = è la </a:t>
            </a:r>
            <a:r>
              <a:rPr lang="it-IT" sz="2400" b="1" dirty="0"/>
              <a:t>perfezione</a:t>
            </a:r>
            <a:r>
              <a:rPr lang="it-IT" sz="2400" dirty="0"/>
              <a:t> richiesta all’uomo</a:t>
            </a:r>
          </a:p>
        </p:txBody>
      </p:sp>
      <p:sp>
        <p:nvSpPr>
          <p:cNvPr id="7" name="Segnaposto piè di pagina 2">
            <a:extLst>
              <a:ext uri="{FF2B5EF4-FFF2-40B4-BE49-F238E27FC236}">
                <a16:creationId xmlns:a16="http://schemas.microsoft.com/office/drawing/2014/main" id="{F87D2097-D6B1-4A98-B312-84A6729E2CDC}"/>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Tree>
    <p:extLst>
      <p:ext uri="{BB962C8B-B14F-4D97-AF65-F5344CB8AC3E}">
        <p14:creationId xmlns:p14="http://schemas.microsoft.com/office/powerpoint/2010/main" val="11066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628650" y="365127"/>
            <a:ext cx="7886700" cy="949324"/>
          </a:xfrm>
        </p:spPr>
        <p:txBody>
          <a:bodyPr>
            <a:normAutofit fontScale="90000"/>
          </a:bodyPr>
          <a:lstStyle/>
          <a:p>
            <a:pPr algn="ctr"/>
            <a:r>
              <a:rPr lang="it-IT" dirty="0"/>
              <a:t>CONCLUSIONE</a:t>
            </a:r>
            <a:br>
              <a:rPr lang="it-IT" dirty="0"/>
            </a:br>
            <a:r>
              <a:rPr lang="it-IT" dirty="0"/>
              <a:t>LEGGE E VANGELO</a:t>
            </a:r>
            <a:endParaRPr lang="it-IT" sz="2800" dirty="0"/>
          </a:p>
        </p:txBody>
      </p:sp>
      <p:sp>
        <p:nvSpPr>
          <p:cNvPr id="3" name="Segnaposto piè di pagina 2">
            <a:extLst>
              <a:ext uri="{FF2B5EF4-FFF2-40B4-BE49-F238E27FC236}">
                <a16:creationId xmlns:a16="http://schemas.microsoft.com/office/drawing/2014/main" id="{DA4189EA-BF6D-4E79-A02B-DCF42AC70751}"/>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Verso quale obiettivo indirizzare le energie dell’impegno della Chiesa nel mondo?</a:t>
            </a:r>
          </a:p>
        </p:txBody>
      </p:sp>
      <p:sp>
        <p:nvSpPr>
          <p:cNvPr id="14" name="Segnaposto contenuto 4">
            <a:extLst>
              <a:ext uri="{FF2B5EF4-FFF2-40B4-BE49-F238E27FC236}">
                <a16:creationId xmlns:a16="http://schemas.microsoft.com/office/drawing/2014/main" id="{03CA62C8-4758-4B4A-9CCA-0450CB215E88}"/>
              </a:ext>
            </a:extLst>
          </p:cNvPr>
          <p:cNvSpPr>
            <a:spLocks noGrp="1"/>
          </p:cNvSpPr>
          <p:nvPr>
            <p:ph idx="1"/>
          </p:nvPr>
        </p:nvSpPr>
        <p:spPr>
          <a:xfrm>
            <a:off x="628649" y="1633491"/>
            <a:ext cx="7886700" cy="4571999"/>
          </a:xfrm>
        </p:spPr>
        <p:txBody>
          <a:bodyPr>
            <a:normAutofit fontScale="85000" lnSpcReduction="20000"/>
          </a:bodyPr>
          <a:lstStyle/>
          <a:p>
            <a:r>
              <a:rPr lang="it-IT" sz="3200" dirty="0"/>
              <a:t>Se la Legge aveva stabilito quella che siamo soliti chiamare la legge del taglione nel tentativo di arginare la sete di vendetta di fronte alle offese, Gesù ricorda di non opporsi nemmeno al malvagio, nel senso di rispondere al male con il bene perché il male non si propaghi.</a:t>
            </a:r>
          </a:p>
          <a:p>
            <a:r>
              <a:rPr lang="it-IT" sz="3200" dirty="0"/>
              <a:t>Gesù invita ad agire non per dovere o sotto costrizione, ma in benevolenza. </a:t>
            </a:r>
          </a:p>
          <a:p>
            <a:r>
              <a:rPr lang="it-IT" sz="3200" dirty="0"/>
              <a:t>L’eccedenza e ‘Bene’ di Dio: l’uomo non dipenda mai dal male, anche se lo subisce.</a:t>
            </a:r>
          </a:p>
          <a:p>
            <a:r>
              <a:rPr lang="it-IT" sz="3200" dirty="0"/>
              <a:t>La legge potrebbe essere definita come la fatica di arginare il male, mentre l’evangelo la possibilità di vincerlo. </a:t>
            </a:r>
          </a:p>
        </p:txBody>
      </p:sp>
    </p:spTree>
    <p:extLst>
      <p:ext uri="{BB962C8B-B14F-4D97-AF65-F5344CB8AC3E}">
        <p14:creationId xmlns:p14="http://schemas.microsoft.com/office/powerpoint/2010/main" val="34070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BB40F-63E4-4648-AB28-C1F48D5DDC99}"/>
              </a:ext>
            </a:extLst>
          </p:cNvPr>
          <p:cNvSpPr>
            <a:spLocks noGrp="1"/>
          </p:cNvSpPr>
          <p:nvPr>
            <p:ph type="ctrTitle"/>
          </p:nvPr>
        </p:nvSpPr>
        <p:spPr>
          <a:xfrm>
            <a:off x="685800" y="1485900"/>
            <a:ext cx="7772400" cy="1157288"/>
          </a:xfrm>
        </p:spPr>
        <p:txBody>
          <a:bodyPr>
            <a:normAutofit/>
          </a:bodyPr>
          <a:lstStyle/>
          <a:p>
            <a:r>
              <a:rPr lang="it-IT" sz="4800" dirty="0"/>
              <a:t>GRAZIE PER L’ATTENZIONE</a:t>
            </a:r>
          </a:p>
        </p:txBody>
      </p:sp>
      <p:sp>
        <p:nvSpPr>
          <p:cNvPr id="3" name="Sottotitolo 2">
            <a:extLst>
              <a:ext uri="{FF2B5EF4-FFF2-40B4-BE49-F238E27FC236}">
                <a16:creationId xmlns:a16="http://schemas.microsoft.com/office/drawing/2014/main" id="{63A778B6-49A6-48AE-B3CE-2D2BC05DC4F9}"/>
              </a:ext>
            </a:extLst>
          </p:cNvPr>
          <p:cNvSpPr>
            <a:spLocks noGrp="1"/>
          </p:cNvSpPr>
          <p:nvPr>
            <p:ph type="subTitle" idx="1"/>
          </p:nvPr>
        </p:nvSpPr>
        <p:spPr>
          <a:xfrm>
            <a:off x="1143000" y="2954337"/>
            <a:ext cx="6858000" cy="2884487"/>
          </a:xfrm>
        </p:spPr>
        <p:txBody>
          <a:bodyPr>
            <a:normAutofit/>
          </a:bodyPr>
          <a:lstStyle/>
          <a:p>
            <a:r>
              <a:rPr lang="it-IT" dirty="0"/>
              <a:t>Trieste, 9-10 marzo 2018</a:t>
            </a:r>
          </a:p>
          <a:p>
            <a:endParaRPr lang="it-IT" dirty="0"/>
          </a:p>
          <a:p>
            <a:r>
              <a:rPr lang="it-IT" dirty="0"/>
              <a:t>p. Elia Citterio</a:t>
            </a:r>
          </a:p>
          <a:p>
            <a:r>
              <a:rPr lang="it-IT" sz="1600" dirty="0"/>
              <a:t>Fratelli Contemplativi di Gesù</a:t>
            </a:r>
          </a:p>
          <a:p>
            <a:endParaRPr lang="it-IT" sz="1600" dirty="0"/>
          </a:p>
          <a:p>
            <a:r>
              <a:rPr lang="it-IT" sz="1600" dirty="0">
                <a:hlinkClick r:id="rId3"/>
              </a:rPr>
              <a:t>www.contemplativi.it</a:t>
            </a:r>
            <a:endParaRPr lang="it-IT" sz="1600" dirty="0"/>
          </a:p>
          <a:p>
            <a:r>
              <a:rPr lang="it-IT" sz="1600" dirty="0">
                <a:hlinkClick r:id="rId4"/>
              </a:rPr>
              <a:t>contemplativi@hotmail.it</a:t>
            </a:r>
            <a:endParaRPr lang="it-IT" sz="1600" dirty="0"/>
          </a:p>
          <a:p>
            <a:endParaRPr lang="it-IT" sz="1600" dirty="0"/>
          </a:p>
        </p:txBody>
      </p:sp>
    </p:spTree>
    <p:extLst>
      <p:ext uri="{BB962C8B-B14F-4D97-AF65-F5344CB8AC3E}">
        <p14:creationId xmlns:p14="http://schemas.microsoft.com/office/powerpoint/2010/main" val="393158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SPIRITUALITÀ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90" y="2575034"/>
            <a:ext cx="3840085" cy="365871"/>
          </a:xfrm>
        </p:spPr>
        <p:txBody>
          <a:bodyPr>
            <a:normAutofit/>
          </a:bodyPr>
          <a:lstStyle/>
          <a:p>
            <a:pPr marL="0" indent="0">
              <a:buNone/>
            </a:pPr>
            <a:r>
              <a:rPr lang="it-IT" sz="1600" b="1" dirty="0"/>
              <a:t>Francesco, </a:t>
            </a:r>
            <a:r>
              <a:rPr lang="it-IT" sz="1600" b="1" i="1" dirty="0"/>
              <a:t>Laudato </a:t>
            </a:r>
            <a:r>
              <a:rPr lang="it-IT" sz="1600" b="1" i="1" dirty="0" err="1"/>
              <a:t>si’</a:t>
            </a:r>
            <a:r>
              <a:rPr lang="it-IT" sz="1600" b="1" dirty="0"/>
              <a:t>, n. 226</a:t>
            </a:r>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5609" y="2912789"/>
            <a:ext cx="8156901" cy="3297511"/>
          </a:xfrm>
          <a:prstGeom prst="rect">
            <a:avLst/>
          </a:prstGeom>
          <a:solidFill>
            <a:schemeClr val="accent3">
              <a:lumMod val="40000"/>
              <a:lumOff val="60000"/>
            </a:schemeClr>
          </a:solidFill>
          <a:ln>
            <a:solidFill>
              <a:schemeClr val="accent3">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dirty="0"/>
              <a:t>“Stiamo parlando di un atteggiamento del cuore, che vive tutto con serena attenzione, che sa rimanere pienamente presente davanti a qualcuno senza stare a pensare a ciò che viene dopo, che si consegna a ogni momento come dono divino da vivere in pienezza. Gesù ci insegnava questo atteggiamento quando ci invitava a guardare i gigli del campo e gli uccelli del cielo, o quando, alla presenza di un uomo in ricerca, «fissò lo sguardo su di lui» e «lo amò» (Mc 10,21). Lui sì che sapeva stare pienamente davanti a ogni essere umano e davanti a ogni creatura, e così ci ha mostrato una via per superare l’ansietà malata che ci rende superficiali, aggressivi e consumisti sfrenati”.</a:t>
            </a:r>
          </a:p>
        </p:txBody>
      </p:sp>
      <p:sp>
        <p:nvSpPr>
          <p:cNvPr id="7" name="Segnaposto piè di pagina 2">
            <a:extLst>
              <a:ext uri="{FF2B5EF4-FFF2-40B4-BE49-F238E27FC236}">
                <a16:creationId xmlns:a16="http://schemas.microsoft.com/office/drawing/2014/main" id="{74D12D0D-6EE1-4F34-B479-04F5DC2C9E26}"/>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pic>
        <p:nvPicPr>
          <p:cNvPr id="8" name="Picture 2" descr="Risultati immagini per immagini papa francesco">
            <a:extLst>
              <a:ext uri="{FF2B5EF4-FFF2-40B4-BE49-F238E27FC236}">
                <a16:creationId xmlns:a16="http://schemas.microsoft.com/office/drawing/2014/main" id="{FAE16796-86B8-4846-99E5-C20BF2C040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4" r="22184"/>
          <a:stretch/>
        </p:blipFill>
        <p:spPr bwMode="auto">
          <a:xfrm>
            <a:off x="7544678" y="11"/>
            <a:ext cx="1599321" cy="23164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p:txBody>
          <a:bodyPr/>
          <a:lstStyle/>
          <a:p>
            <a:r>
              <a:rPr lang="it-IT" dirty="0"/>
              <a:t>PREMESSA.</a:t>
            </a:r>
            <a:br>
              <a:rPr lang="it-IT" dirty="0"/>
            </a:br>
            <a:r>
              <a:rPr lang="it-IT" dirty="0"/>
              <a:t>IL MISTERO DELLA CATTOLICITÀ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p:txBody>
          <a:bodyPr>
            <a:normAutofit/>
          </a:bodyPr>
          <a:lstStyle/>
          <a:p>
            <a:r>
              <a:rPr lang="it-IT" dirty="0"/>
              <a:t>Chi è il soggetto per l’intelligenza del bene comune</a:t>
            </a:r>
          </a:p>
          <a:p>
            <a:r>
              <a:rPr lang="it-IT" dirty="0"/>
              <a:t>Pensare culturale / Pensare ecclesiale</a:t>
            </a:r>
          </a:p>
          <a:p>
            <a:r>
              <a:rPr lang="it-IT" dirty="0"/>
              <a:t>Comprensione note del Credo:</a:t>
            </a:r>
          </a:p>
          <a:p>
            <a:pPr lvl="1"/>
            <a:r>
              <a:rPr lang="it-IT" dirty="0"/>
              <a:t>Una</a:t>
            </a:r>
          </a:p>
          <a:p>
            <a:pPr lvl="1"/>
            <a:r>
              <a:rPr lang="it-IT" dirty="0"/>
              <a:t>Santa</a:t>
            </a:r>
          </a:p>
          <a:p>
            <a:pPr lvl="1"/>
            <a:r>
              <a:rPr lang="it-IT" dirty="0"/>
              <a:t>Cattolica</a:t>
            </a:r>
          </a:p>
          <a:p>
            <a:pPr lvl="1"/>
            <a:r>
              <a:rPr lang="it-IT" dirty="0"/>
              <a:t>Apostolica</a:t>
            </a:r>
          </a:p>
          <a:p>
            <a:r>
              <a:rPr lang="it-IT" dirty="0"/>
              <a:t>Sviluppo dottrina sociale:</a:t>
            </a:r>
          </a:p>
          <a:p>
            <a:pPr lvl="1"/>
            <a:r>
              <a:rPr lang="it-IT" dirty="0"/>
              <a:t>Declinazioni della sua cattolicità da parte del Magistero nell’ultimo mezzo secolo </a:t>
            </a:r>
          </a:p>
        </p:txBody>
      </p:sp>
      <p:sp>
        <p:nvSpPr>
          <p:cNvPr id="4" name="Segnaposto piè di pagina 2">
            <a:extLst>
              <a:ext uri="{FF2B5EF4-FFF2-40B4-BE49-F238E27FC236}">
                <a16:creationId xmlns:a16="http://schemas.microsoft.com/office/drawing/2014/main" id="{9AFE06C5-1AD8-4EC7-8C2E-C6A8E3E5B020}"/>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11988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CATTOLICITÀ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89" y="2575034"/>
            <a:ext cx="5461635" cy="365871"/>
          </a:xfrm>
        </p:spPr>
        <p:txBody>
          <a:bodyPr>
            <a:normAutofit fontScale="92500" lnSpcReduction="10000"/>
          </a:bodyPr>
          <a:lstStyle/>
          <a:p>
            <a:pPr marL="0" indent="0">
              <a:buNone/>
            </a:pPr>
            <a:r>
              <a:rPr lang="it-IT" sz="2400" b="1" dirty="0"/>
              <a:t>s. Giovanni XXIII, </a:t>
            </a:r>
            <a:r>
              <a:rPr lang="it-IT" sz="2400" b="1" i="1" dirty="0" err="1"/>
              <a:t>Pacem</a:t>
            </a:r>
            <a:r>
              <a:rPr lang="it-IT" sz="2400" b="1" i="1" dirty="0"/>
              <a:t> in </a:t>
            </a:r>
            <a:r>
              <a:rPr lang="it-IT" sz="2400" b="1" i="1" dirty="0" err="1"/>
              <a:t>terris</a:t>
            </a:r>
            <a:r>
              <a:rPr lang="it-IT" sz="2400" b="1" i="1" dirty="0"/>
              <a:t> </a:t>
            </a:r>
            <a:r>
              <a:rPr lang="it-IT" sz="2400" b="1" dirty="0"/>
              <a:t>(1963)</a:t>
            </a:r>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3549" y="3608114"/>
            <a:ext cx="8156901" cy="1116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dirty="0"/>
              <a:t>Si rivolgeva ai fedeli dell’universo e agli uomini di buona volontà</a:t>
            </a:r>
          </a:p>
        </p:txBody>
      </p:sp>
      <p:pic>
        <p:nvPicPr>
          <p:cNvPr id="10" name="Picture 2" descr="Immagine correlata">
            <a:extLst>
              <a:ext uri="{FF2B5EF4-FFF2-40B4-BE49-F238E27FC236}">
                <a16:creationId xmlns:a16="http://schemas.microsoft.com/office/drawing/2014/main" id="{671EAFBF-ECB1-41F5-BA60-79146BB4DB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r="12207" b="-2"/>
          <a:stretch/>
        </p:blipFill>
        <p:spPr bwMode="auto">
          <a:xfrm>
            <a:off x="7544672" y="11"/>
            <a:ext cx="1599327" cy="231647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7" name="Segnaposto piè di pagina 2">
            <a:extLst>
              <a:ext uri="{FF2B5EF4-FFF2-40B4-BE49-F238E27FC236}">
                <a16:creationId xmlns:a16="http://schemas.microsoft.com/office/drawing/2014/main" id="{86A04807-DF98-4D3B-AE41-2E9D5B1D726E}"/>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33585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38BDA8D-FFEC-45BA-9270-FA0C78EBE8A2}"/>
              </a:ext>
            </a:extLst>
          </p:cNvPr>
          <p:cNvSpPr>
            <a:spLocks noGrp="1"/>
          </p:cNvSpPr>
          <p:nvPr>
            <p:ph type="title"/>
          </p:nvPr>
        </p:nvSpPr>
        <p:spPr>
          <a:xfrm>
            <a:off x="491490" y="365125"/>
            <a:ext cx="3840085" cy="1692794"/>
          </a:xfrm>
        </p:spPr>
        <p:txBody>
          <a:bodyPr>
            <a:normAutofit/>
          </a:bodyPr>
          <a:lstStyle/>
          <a:p>
            <a:r>
              <a:rPr lang="it-IT" dirty="0"/>
              <a:t>CATTOLICITÀ</a:t>
            </a:r>
          </a:p>
        </p:txBody>
      </p:sp>
      <p:sp>
        <p:nvSpPr>
          <p:cNvPr id="3" name="Segnaposto contenuto 2">
            <a:extLst>
              <a:ext uri="{FF2B5EF4-FFF2-40B4-BE49-F238E27FC236}">
                <a16:creationId xmlns:a16="http://schemas.microsoft.com/office/drawing/2014/main" id="{6526F331-A0C2-4A09-B43D-51033A2BC68D}"/>
              </a:ext>
            </a:extLst>
          </p:cNvPr>
          <p:cNvSpPr>
            <a:spLocks noGrp="1"/>
          </p:cNvSpPr>
          <p:nvPr>
            <p:ph idx="1"/>
          </p:nvPr>
        </p:nvSpPr>
        <p:spPr>
          <a:xfrm>
            <a:off x="491489" y="2575034"/>
            <a:ext cx="5461635" cy="365871"/>
          </a:xfrm>
        </p:spPr>
        <p:txBody>
          <a:bodyPr>
            <a:normAutofit fontScale="92500" lnSpcReduction="10000"/>
          </a:bodyPr>
          <a:lstStyle/>
          <a:p>
            <a:pPr marL="0" indent="0">
              <a:buNone/>
            </a:pPr>
            <a:r>
              <a:rPr lang="it-IT" sz="2400" b="1" dirty="0"/>
              <a:t>b. Paolo VI, </a:t>
            </a:r>
            <a:r>
              <a:rPr lang="it-IT" sz="2400" b="1" i="1" dirty="0" err="1"/>
              <a:t>Populorum</a:t>
            </a:r>
            <a:r>
              <a:rPr lang="it-IT" sz="2400" b="1" i="1" dirty="0"/>
              <a:t> </a:t>
            </a:r>
            <a:r>
              <a:rPr lang="it-IT" sz="2400" b="1" i="1" dirty="0" err="1"/>
              <a:t>progressio</a:t>
            </a:r>
            <a:r>
              <a:rPr lang="it-IT" sz="2400" b="1" i="1" dirty="0"/>
              <a:t> </a:t>
            </a:r>
            <a:r>
              <a:rPr lang="it-IT" sz="2400" b="1" dirty="0"/>
              <a:t>(1967)</a:t>
            </a:r>
          </a:p>
          <a:p>
            <a:pPr marL="0" indent="0">
              <a:buNone/>
            </a:pPr>
            <a:endParaRPr lang="it-IT" sz="1600" dirty="0"/>
          </a:p>
        </p:txBody>
      </p:sp>
      <p:sp>
        <p:nvSpPr>
          <p:cNvPr id="6" name="Segnaposto contenuto 2">
            <a:extLst>
              <a:ext uri="{FF2B5EF4-FFF2-40B4-BE49-F238E27FC236}">
                <a16:creationId xmlns:a16="http://schemas.microsoft.com/office/drawing/2014/main" id="{11B2827E-0279-4DD6-8429-905357A2AC92}"/>
              </a:ext>
            </a:extLst>
          </p:cNvPr>
          <p:cNvSpPr txBox="1">
            <a:spLocks/>
          </p:cNvSpPr>
          <p:nvPr/>
        </p:nvSpPr>
        <p:spPr>
          <a:xfrm>
            <a:off x="493549" y="3608114"/>
            <a:ext cx="8156901" cy="1116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dirty="0"/>
              <a:t>Pace in termini di sviluppo integrale dell’uomo e sviluppo solidale dell’umanità</a:t>
            </a:r>
          </a:p>
        </p:txBody>
      </p:sp>
      <p:pic>
        <p:nvPicPr>
          <p:cNvPr id="7" name="Picture 2" descr="Immagine correlata">
            <a:extLst>
              <a:ext uri="{FF2B5EF4-FFF2-40B4-BE49-F238E27FC236}">
                <a16:creationId xmlns:a16="http://schemas.microsoft.com/office/drawing/2014/main" id="{4977BBE9-2720-4B4B-9DD6-A13F9E43C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51" r="4913"/>
          <a:stretch/>
        </p:blipFill>
        <p:spPr bwMode="auto">
          <a:xfrm>
            <a:off x="7544676" y="11"/>
            <a:ext cx="1599323" cy="231646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Segnaposto piè di pagina 2">
            <a:extLst>
              <a:ext uri="{FF2B5EF4-FFF2-40B4-BE49-F238E27FC236}">
                <a16:creationId xmlns:a16="http://schemas.microsoft.com/office/drawing/2014/main" id="{60A5D9AA-A291-415A-9FC5-83A1774DD750}"/>
              </a:ext>
            </a:extLst>
          </p:cNvPr>
          <p:cNvSpPr>
            <a:spLocks noGrp="1"/>
          </p:cNvSpPr>
          <p:nvPr>
            <p:ph type="ftr" sz="quarter" idx="11"/>
          </p:nvPr>
        </p:nvSpPr>
        <p:spPr>
          <a:xfrm>
            <a:off x="628649" y="6356351"/>
            <a:ext cx="7886699" cy="365125"/>
          </a:xfrm>
          <a:ln>
            <a:solidFill>
              <a:schemeClr val="accent1"/>
            </a:solidFill>
          </a:ln>
        </p:spPr>
        <p:txBody>
          <a:bodyPr/>
          <a:lstStyle/>
          <a:p>
            <a:r>
              <a:rPr lang="it-IT" sz="1400" dirty="0">
                <a:solidFill>
                  <a:schemeClr val="accent1"/>
                </a:solidFill>
              </a:rPr>
              <a:t>Premessa</a:t>
            </a:r>
          </a:p>
        </p:txBody>
      </p:sp>
    </p:spTree>
    <p:extLst>
      <p:ext uri="{BB962C8B-B14F-4D97-AF65-F5344CB8AC3E}">
        <p14:creationId xmlns:p14="http://schemas.microsoft.com/office/powerpoint/2010/main" val="319831046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1807</TotalTime>
  <Words>6385</Words>
  <Application>Microsoft Office PowerPoint</Application>
  <PresentationFormat>Presentazione su schermo (4:3)</PresentationFormat>
  <Paragraphs>385</Paragraphs>
  <Slides>59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59</vt:i4>
      </vt:variant>
    </vt:vector>
  </HeadingPairs>
  <TitlesOfParts>
    <vt:vector size="66" baseType="lpstr">
      <vt:lpstr>Arial</vt:lpstr>
      <vt:lpstr>Calibri</vt:lpstr>
      <vt:lpstr>Calibri Light</vt:lpstr>
      <vt:lpstr>Cambria Math</vt:lpstr>
      <vt:lpstr>Times New Roman</vt:lpstr>
      <vt:lpstr>Wingdings</vt:lpstr>
      <vt:lpstr>Tema di Office</vt:lpstr>
      <vt:lpstr>IL BENE COMUNE E LA SPIRTUALITÀ</vt:lpstr>
      <vt:lpstr>IL BENE COMUNE. SUGGERIMENTO IN TRE QUADRI</vt:lpstr>
      <vt:lpstr>IL BENE COMUNE. SUGGERIMENTO IN TRE QUADRI</vt:lpstr>
      <vt:lpstr>SPIRITUALITÀ</vt:lpstr>
      <vt:lpstr>SPIRITUALITÀ</vt:lpstr>
      <vt:lpstr>SPIRITUALITÀ</vt:lpstr>
      <vt:lpstr>PREMESSA. IL MISTERO DELLA CATTOLICITÀ</vt:lpstr>
      <vt:lpstr>CATTOLICITÀ</vt:lpstr>
      <vt:lpstr>CATTOLICITÀ</vt:lpstr>
      <vt:lpstr>CATTOLICITÀ</vt:lpstr>
      <vt:lpstr>CATTOLICITÀ</vt:lpstr>
      <vt:lpstr>CATTOLICITÀ COME NOTA ESSENZIALE DELLA CHIESA</vt:lpstr>
      <vt:lpstr>CHIESA SACRAMENTO UNIVERSALE DI SALVEZZA</vt:lpstr>
      <vt:lpstr>IN PRINCIPIO</vt:lpstr>
      <vt:lpstr>La cittadinanza celeste : salmo 87</vt:lpstr>
      <vt:lpstr>LETTERA A DIOGNETO</vt:lpstr>
      <vt:lpstr>DUE AFFERMAZIONI</vt:lpstr>
      <vt:lpstr>RUOLO ISPIRATORE DEI CRISTIANI Sintesi tra immanenza e trascendenza</vt:lpstr>
      <vt:lpstr>LETTERA AGLI EBREI</vt:lpstr>
      <vt:lpstr>CI FA DIFETTO LA DIMENSIONE ESCATOLOGICA  DELLA ESPERIENZA CRISTIANA</vt:lpstr>
      <vt:lpstr>LA VIA DELLA SANTITÀ</vt:lpstr>
      <vt:lpstr>LA VIA DELLA SANTITÀ</vt:lpstr>
      <vt:lpstr>LA CHIESA PER IL MONDO</vt:lpstr>
      <vt:lpstr>CHIESA E MONDO</vt:lpstr>
      <vt:lpstr>RIVELAZIONE DI DIO</vt:lpstr>
      <vt:lpstr>CUSTODIRE L’UMANO</vt:lpstr>
      <vt:lpstr>CUSTODIRE L’UMANO. ESEMPI</vt:lpstr>
      <vt:lpstr>STARE AL MISTERO DELL’INCARNAZIONE</vt:lpstr>
      <vt:lpstr>IMPEGNO DEI CRISTIANI NEL MONDO</vt:lpstr>
      <vt:lpstr> Mater et magistra (1961)</vt:lpstr>
      <vt:lpstr>PRINCIPIO DI INTEGRALITÀ il bene riguarda tutte le dimensioni dell’umano  Pacem in terris (1963)</vt:lpstr>
      <vt:lpstr>PRINCIPIO DI INTEGRALITÀ il bene riguarda tutte le dimensioni dell’umano  Populorum progressio (1967)</vt:lpstr>
      <vt:lpstr>PRINCIPIO DI INTEGRALITÀ il bene riguarda tutte le dimensioni dell’umano  Laudato si’ (2015)</vt:lpstr>
      <vt:lpstr>PRINCIPIO DI INTEGRALITÀ  radice di tale approccio globale =&gt; fede della Chiesa nel Dio-Trinità  Laudato si’ (2015)</vt:lpstr>
      <vt:lpstr>LA VIA DELLO SVILUPPO INTEGRALE</vt:lpstr>
      <vt:lpstr>DIMENSIONI FONDAMENTALI</vt:lpstr>
      <vt:lpstr>BENE COMUNE E DIGNITÀ UMANA</vt:lpstr>
      <vt:lpstr>PREGHIERE ANTICHE</vt:lpstr>
      <vt:lpstr>REALISMO EVANGELICO: VOI SIETE TUTTI FRATELLI (Mt 23,8) Hai visto il tuo fratello, hai visto il tuo Signore (Detti dei Padri, Apollo 3) </vt:lpstr>
      <vt:lpstr>GIUDICATI SULL’AMORE SENSO DELLA STORIA</vt:lpstr>
      <vt:lpstr>TESTIMONIANZA EVANGELICA</vt:lpstr>
      <vt:lpstr>APOCALISSE</vt:lpstr>
      <vt:lpstr>REALISMO ESCATOLOGICO OLTRE OGNI PROGETTO IDEOLOGICO O POLITICO</vt:lpstr>
      <vt:lpstr>QUATTRO PASSAGGI 1) La carità</vt:lpstr>
      <vt:lpstr> La carità</vt:lpstr>
      <vt:lpstr>INNO ALLA CARITÀ</vt:lpstr>
      <vt:lpstr>FARE IL BENE NON È ANCORA AMARE</vt:lpstr>
      <vt:lpstr>SECONDO PASSAGGIO La fraternità</vt:lpstr>
      <vt:lpstr>PIENEZZA DELLA LEGGE</vt:lpstr>
      <vt:lpstr>LA MISERICORDIA</vt:lpstr>
      <vt:lpstr>AGIRE SECONDO LO SPIRITO</vt:lpstr>
      <vt:lpstr>TERZO PASSAGGIO «Stoltezza di Dio»</vt:lpstr>
      <vt:lpstr>TERZO PASSAGGIO «Stoltezza di Dio»</vt:lpstr>
      <vt:lpstr>TERZO PASSAGGIO «Stoltezza di Dio»</vt:lpstr>
      <vt:lpstr>QUARTO PASSAGGIO Saldi nella fede. Siate perfetti</vt:lpstr>
      <vt:lpstr>QUARTO PASSAGGIO Saldi nella fede. Siate perfetti</vt:lpstr>
      <vt:lpstr>QUARTO PASSAGGIO Saldi nella fede. Siate perfetti</vt:lpstr>
      <vt:lpstr>CONCLUSIONE LEGGE E VANGELO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BENE COMUNE E LA SPIRTUALITÀ</dc:title>
  <dc:creator>Massimo Mascolo</dc:creator>
  <cp:lastModifiedBy>Massimo Mascolo</cp:lastModifiedBy>
  <cp:revision>64</cp:revision>
  <dcterms:created xsi:type="dcterms:W3CDTF">2018-03-03T10:01:26Z</dcterms:created>
  <dcterms:modified xsi:type="dcterms:W3CDTF">2018-03-16T18:32:20Z</dcterms:modified>
</cp:coreProperties>
</file>